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24"/>
  </p:notesMasterIdLst>
  <p:sldIdLst>
    <p:sldId id="281" r:id="rId2"/>
    <p:sldId id="256" r:id="rId3"/>
    <p:sldId id="266" r:id="rId4"/>
    <p:sldId id="257" r:id="rId5"/>
    <p:sldId id="261" r:id="rId6"/>
    <p:sldId id="274" r:id="rId7"/>
    <p:sldId id="275" r:id="rId8"/>
    <p:sldId id="276" r:id="rId9"/>
    <p:sldId id="263" r:id="rId10"/>
    <p:sldId id="259" r:id="rId11"/>
    <p:sldId id="277" r:id="rId12"/>
    <p:sldId id="267" r:id="rId13"/>
    <p:sldId id="268" r:id="rId14"/>
    <p:sldId id="269" r:id="rId15"/>
    <p:sldId id="270" r:id="rId16"/>
    <p:sldId id="271" r:id="rId17"/>
    <p:sldId id="273" r:id="rId18"/>
    <p:sldId id="279" r:id="rId19"/>
    <p:sldId id="280" r:id="rId20"/>
    <p:sldId id="264" r:id="rId21"/>
    <p:sldId id="278" r:id="rId22"/>
    <p:sldId id="265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622" autoAdjust="0"/>
  </p:normalViewPr>
  <p:slideViewPr>
    <p:cSldViewPr>
      <p:cViewPr varScale="1">
        <p:scale>
          <a:sx n="67" d="100"/>
          <a:sy n="67" d="100"/>
        </p:scale>
        <p:origin x="480" y="41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50DA266-85DB-41FB-8FF9-90FF7DB2DC56}" type="datetime1">
              <a:rPr lang="ko-KR" altLang="en-US"/>
              <a:pPr lvl="0">
                <a:defRPr/>
              </a:pPr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CAC596E-78CE-4330-9278-8A047815D78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CAC596E-78CE-4330-9278-8A047815D780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90" name="Google Shape;390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418" name="Google Shape;418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418" name="Google Shape;418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418" name="Google Shape;418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adc0015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493" name="Google Shape;493;g35adc001524_0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148" name="Google Shape;148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adc00152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167" name="Google Shape;167;g35adc001524_4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adc001524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183" name="Google Shape;183;g35adc001524_4_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# 영한 번역 어색한 경우 있어서, 내용 숙지 필요</a:t>
            </a:r>
            <a:endParaRPr/>
          </a:p>
        </p:txBody>
      </p:sp>
      <p:sp>
        <p:nvSpPr>
          <p:cNvPr id="199" name="Google Shape;199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46" name="Google Shape;246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81" name="Google Shape;281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16" name="Google Shape;316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53" name="Google Shape;353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png"/><Relationship Id="rId7" Type="http://schemas.openxmlformats.org/officeDocument/2006/relationships/hyperlink" Target="https://www.youtube.com/watch?v=JManZX6hoEY" TargetMode="External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www.youtube.com/watch?v=1G8nOpKWqT0" TargetMode="External"/><Relationship Id="rId5" Type="http://schemas.openxmlformats.org/officeDocument/2006/relationships/image" Target="../media/image9.jpeg"/><Relationship Id="rId10" Type="http://schemas.openxmlformats.org/officeDocument/2006/relationships/image" Target="../media/image12.jpeg"/><Relationship Id="rId4" Type="http://schemas.openxmlformats.org/officeDocument/2006/relationships/hyperlink" Target="https://www.youtube.com/watch?v=vGOryLA-pGE" TargetMode="External"/><Relationship Id="rId9" Type="http://schemas.openxmlformats.org/officeDocument/2006/relationships/hyperlink" Target="https://www.youtube.com/watch?v=5L1BDzVhCe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www.youtube.com/watch?si=mCvtTTrwlc2u8xPg&amp;amp;v=Uel7p5kuiqw&amp;amp;feature=youtu.b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watch?v=uB0o33Rlbz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www.youtube.com/watch?v=xe4i6E4jEG0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studio.code.org/s/oceans/lessons/1/levels/2?lang=ko-K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C857AC-C6CB-36C0-B983-A1530D426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80" y="3314700"/>
            <a:ext cx="4191000" cy="4191000"/>
          </a:xfrm>
          <a:prstGeom prst="rect">
            <a:avLst/>
          </a:prstGeom>
        </p:spPr>
      </p:pic>
      <p:sp>
        <p:nvSpPr>
          <p:cNvPr id="4" name="Google Shape;503;g35adc001524_0_6">
            <a:extLst>
              <a:ext uri="{FF2B5EF4-FFF2-40B4-BE49-F238E27FC236}">
                <a16:creationId xmlns:a16="http://schemas.microsoft.com/office/drawing/2014/main" id="{9D3AEA62-84B5-B222-E129-FF787EA9C94F}"/>
              </a:ext>
            </a:extLst>
          </p:cNvPr>
          <p:cNvSpPr txBox="1"/>
          <p:nvPr/>
        </p:nvSpPr>
        <p:spPr>
          <a:xfrm>
            <a:off x="1914579" y="1230760"/>
            <a:ext cx="14554200" cy="13981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7200" b="1" dirty="0">
                <a:latin typeface="TDTD강굴림"/>
                <a:ea typeface="TDTD강굴림"/>
              </a:rPr>
              <a:t>인공지능 관련 진로 사전 설문조사</a:t>
            </a:r>
            <a:endParaRPr lang="en-US" altLang="ko-KR" sz="7200" b="1" dirty="0">
              <a:latin typeface="TDTD강굴림"/>
              <a:ea typeface="TDTD강굴림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5622961-3AA8-8576-BAB4-10618D5F4E19}"/>
              </a:ext>
            </a:extLst>
          </p:cNvPr>
          <p:cNvSpPr txBox="1"/>
          <p:nvPr/>
        </p:nvSpPr>
        <p:spPr>
          <a:xfrm>
            <a:off x="4999985" y="7810500"/>
            <a:ext cx="8383389" cy="14406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32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2</a:t>
            </a:r>
            <a:r>
              <a:rPr lang="ko-KR" altLang="en-US" sz="32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부 시작 전</a:t>
            </a:r>
            <a:r>
              <a:rPr lang="en-US" altLang="ko-KR" sz="32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, </a:t>
            </a:r>
            <a:r>
              <a:rPr lang="ko-KR" altLang="en-US" sz="32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상단 </a:t>
            </a:r>
            <a:r>
              <a:rPr lang="en-US" altLang="ko-KR" sz="32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QR </a:t>
            </a:r>
            <a:r>
              <a:rPr lang="ko-KR" altLang="en-US" sz="32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코드를</a:t>
            </a:r>
            <a:r>
              <a:rPr lang="ko-KR" altLang="en-US" sz="32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통해 </a:t>
            </a:r>
            <a:endParaRPr lang="en-US" altLang="ko-KR" sz="3200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32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진로 관련 사전 설문조사 실시해주세요 😊</a:t>
            </a:r>
            <a:endParaRPr lang="en-US" altLang="ko-KR" sz="1400" u="none" strike="noStrike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</p:spTree>
    <p:extLst>
      <p:ext uri="{BB962C8B-B14F-4D97-AF65-F5344CB8AC3E}">
        <p14:creationId xmlns:p14="http://schemas.microsoft.com/office/powerpoint/2010/main" val="32224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200400" y="4540111"/>
            <a:ext cx="12115800" cy="4086508"/>
            <a:chOff x="0" y="0"/>
            <a:chExt cx="2881023" cy="1058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81023" cy="1058846"/>
            </a:xfrm>
            <a:custGeom>
              <a:avLst/>
              <a:gdLst/>
              <a:ahLst/>
              <a:cxnLst/>
              <a:rect l="l" t="t" r="r" b="b"/>
              <a:pathLst>
                <a:path w="2881023" h="1058846">
                  <a:moveTo>
                    <a:pt x="16278" y="0"/>
                  </a:moveTo>
                  <a:lnTo>
                    <a:pt x="2864745" y="0"/>
                  </a:lnTo>
                  <a:cubicBezTo>
                    <a:pt x="2869062" y="0"/>
                    <a:pt x="2873203" y="1715"/>
                    <a:pt x="2876256" y="4768"/>
                  </a:cubicBezTo>
                  <a:cubicBezTo>
                    <a:pt x="2879308" y="7820"/>
                    <a:pt x="2881023" y="11961"/>
                    <a:pt x="2881023" y="16278"/>
                  </a:cubicBezTo>
                  <a:lnTo>
                    <a:pt x="2881023" y="1042568"/>
                  </a:lnTo>
                  <a:cubicBezTo>
                    <a:pt x="2881023" y="1051558"/>
                    <a:pt x="2873735" y="1058846"/>
                    <a:pt x="2864745" y="1058846"/>
                  </a:cubicBezTo>
                  <a:lnTo>
                    <a:pt x="16278" y="1058846"/>
                  </a:lnTo>
                  <a:cubicBezTo>
                    <a:pt x="7288" y="1058846"/>
                    <a:pt x="0" y="1051558"/>
                    <a:pt x="0" y="1042568"/>
                  </a:cubicBezTo>
                  <a:lnTo>
                    <a:pt x="0" y="16278"/>
                  </a:lnTo>
                  <a:cubicBezTo>
                    <a:pt x="0" y="7288"/>
                    <a:pt x="7288" y="0"/>
                    <a:pt x="162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881023" cy="110647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pic>
        <p:nvPicPr>
          <p:cNvPr id="21" name="그림 20" descr="만화 영화, 텍스트, 클립아트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350034" y="1999445"/>
            <a:ext cx="1809746" cy="1809746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6352669" y="4152900"/>
            <a:ext cx="5602656" cy="1044718"/>
            <a:chOff x="0" y="0"/>
            <a:chExt cx="1340691" cy="23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65398" y="0"/>
                  </a:moveTo>
                  <a:lnTo>
                    <a:pt x="1275293" y="0"/>
                  </a:lnTo>
                  <a:cubicBezTo>
                    <a:pt x="1311412" y="0"/>
                    <a:pt x="1340691" y="29280"/>
                    <a:pt x="1340691" y="65398"/>
                  </a:cubicBezTo>
                  <a:lnTo>
                    <a:pt x="1340691" y="168262"/>
                  </a:lnTo>
                  <a:cubicBezTo>
                    <a:pt x="1340691" y="185607"/>
                    <a:pt x="1333801" y="202241"/>
                    <a:pt x="1321536" y="214506"/>
                  </a:cubicBezTo>
                  <a:cubicBezTo>
                    <a:pt x="1309272" y="226770"/>
                    <a:pt x="1292638" y="233660"/>
                    <a:pt x="1275293" y="233660"/>
                  </a:cubicBezTo>
                  <a:lnTo>
                    <a:pt x="65398" y="233660"/>
                  </a:lnTo>
                  <a:cubicBezTo>
                    <a:pt x="29280" y="233660"/>
                    <a:pt x="0" y="204381"/>
                    <a:pt x="0" y="168262"/>
                  </a:cubicBezTo>
                  <a:lnTo>
                    <a:pt x="0" y="65398"/>
                  </a:lnTo>
                  <a:cubicBezTo>
                    <a:pt x="0" y="48053"/>
                    <a:pt x="6890" y="31419"/>
                    <a:pt x="19155" y="19155"/>
                  </a:cubicBezTo>
                  <a:cubicBezTo>
                    <a:pt x="31419" y="6890"/>
                    <a:pt x="48053" y="0"/>
                    <a:pt x="65398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375412" y="4401939"/>
            <a:ext cx="5556216" cy="51296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FFFFFF"/>
                </a:solidFill>
                <a:latin typeface="TDTD강굴림"/>
                <a:ea typeface="TDTD강굴림"/>
                <a:cs typeface="Nanum Square Round"/>
                <a:sym typeface="Nanum Square Round"/>
              </a:rPr>
              <a:t>AI </a:t>
            </a:r>
            <a:r>
              <a:rPr lang="ko-KR" altLang="en-US" sz="2799" b="1">
                <a:solidFill>
                  <a:srgbClr val="FFFFFF"/>
                </a:solidFill>
                <a:latin typeface="TDTD강굴림"/>
                <a:ea typeface="TDTD강굴림"/>
                <a:cs typeface="Nanum Square Round"/>
                <a:sym typeface="Nanum Square Round"/>
              </a:rPr>
              <a:t>윤리 교육 챗봇</a:t>
            </a:r>
            <a:r>
              <a:rPr lang="en-US" altLang="ko-KR" sz="2799" b="1">
                <a:solidFill>
                  <a:srgbClr val="FFFFFF"/>
                </a:solidFill>
                <a:latin typeface="TDTD강굴림"/>
                <a:ea typeface="TDTD강굴림"/>
                <a:cs typeface="Nanum Square Round"/>
                <a:sym typeface="Nanum Square Round"/>
              </a:rPr>
              <a:t>, </a:t>
            </a:r>
            <a:r>
              <a:rPr lang="ko-KR" altLang="en-US" sz="2799" b="1">
                <a:solidFill>
                  <a:srgbClr val="FFFFFF"/>
                </a:solidFill>
                <a:latin typeface="TDTD강굴림"/>
                <a:ea typeface="TDTD강굴림"/>
                <a:cs typeface="Nanum Square Round"/>
                <a:sym typeface="Nanum Square Round"/>
              </a:rPr>
              <a:t>에띠</a:t>
            </a:r>
            <a:endParaRPr lang="en-US" sz="2799" b="1">
              <a:solidFill>
                <a:srgbClr val="FFFFFF"/>
              </a:solidFill>
              <a:latin typeface="TDTD강굴림"/>
              <a:ea typeface="TDTD강굴림"/>
              <a:cs typeface="Nanum Square Round"/>
              <a:sym typeface="Nanum Square Roun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657600" y="5295900"/>
            <a:ext cx="8383389" cy="36606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3300" b="1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ETTY(</a:t>
            </a:r>
            <a:r>
              <a:rPr lang="ko-KR" altLang="en-US" sz="3300" b="1" u="none" strike="noStrike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에띠</a:t>
            </a:r>
            <a:r>
              <a:rPr lang="en-US" altLang="ko-KR" sz="3300" b="1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)</a:t>
            </a:r>
            <a:r>
              <a:rPr lang="ko-KR" altLang="en-US" sz="3300" b="1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란</a:t>
            </a:r>
            <a:r>
              <a:rPr lang="en-US" altLang="ko-KR" sz="3300" b="1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,</a:t>
            </a:r>
            <a:r>
              <a:rPr lang="ko-KR" altLang="en-US" sz="3300" b="1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청소년들에게 </a:t>
            </a:r>
            <a:r>
              <a:rPr lang="en-US" altLang="ko-KR" sz="3300" b="1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AI</a:t>
            </a:r>
            <a:r>
              <a:rPr lang="ko-KR" altLang="en-US" sz="3300" b="1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를</a:t>
            </a:r>
            <a:r>
              <a:rPr lang="en-US" altLang="ko-KR" sz="3300" b="1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ko-KR" altLang="en-US" sz="3300" b="1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윤리적으로 생각하도록 도와주는 교육용 </a:t>
            </a:r>
            <a:r>
              <a:rPr lang="ko-KR" altLang="en-US" sz="3300" b="1" u="none" strike="noStrike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챗봇</a:t>
            </a:r>
            <a:r>
              <a:rPr lang="en-US" altLang="ko-KR" sz="3300" b="1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.</a:t>
            </a:r>
          </a:p>
          <a:p>
            <a:pPr marL="0" lvl="0" indent="0" algn="ctr">
              <a:lnSpc>
                <a:spcPts val="3366"/>
              </a:lnSpc>
              <a:spcBef>
                <a:spcPct val="0"/>
              </a:spcBef>
              <a:defRPr/>
            </a:pPr>
            <a:endParaRPr lang="ko-KR" altLang="en-US" sz="2200" u="none" strike="noStrike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0" lvl="0" indent="0" algn="ctr">
              <a:lnSpc>
                <a:spcPts val="3366"/>
              </a:lnSpc>
              <a:spcBef>
                <a:spcPct val="0"/>
              </a:spcBef>
              <a:defRPr/>
            </a:pPr>
            <a:r>
              <a:rPr lang="ko-KR" altLang="en-US" sz="25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직접 참여하며 배우는 시나리오 기반 대화를 통해</a:t>
            </a:r>
            <a:r>
              <a:rPr lang="en-US" altLang="ko-KR" sz="25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, </a:t>
            </a:r>
          </a:p>
          <a:p>
            <a:pPr marL="0" lvl="0" indent="0" algn="ctr">
              <a:lnSpc>
                <a:spcPts val="3366"/>
              </a:lnSpc>
              <a:spcBef>
                <a:spcPct val="0"/>
              </a:spcBef>
              <a:defRPr/>
            </a:pPr>
            <a:r>
              <a:rPr lang="ko-KR" altLang="en-US" sz="25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재미있고 효과적으로 </a:t>
            </a:r>
            <a:r>
              <a:rPr lang="en-US" altLang="ko-KR" sz="25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AI </a:t>
            </a:r>
            <a:r>
              <a:rPr lang="ko-KR" altLang="en-US" sz="25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윤리 의식을 길러봐요 😊</a:t>
            </a:r>
          </a:p>
          <a:p>
            <a:pPr marL="0" lvl="0" indent="0" algn="ctr">
              <a:lnSpc>
                <a:spcPts val="3366"/>
              </a:lnSpc>
              <a:spcBef>
                <a:spcPct val="0"/>
              </a:spcBef>
              <a:defRPr/>
            </a:pPr>
            <a:r>
              <a:rPr lang="en-US" altLang="ko-KR" sz="19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(</a:t>
            </a:r>
            <a:r>
              <a:rPr lang="ko-KR" altLang="en-US" sz="19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우측 </a:t>
            </a:r>
            <a:r>
              <a:rPr lang="en-US" altLang="ko-KR" sz="19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QR </a:t>
            </a:r>
            <a:r>
              <a:rPr lang="ko-KR" altLang="en-US" sz="19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코드 이용</a:t>
            </a:r>
            <a:r>
              <a:rPr lang="en-US" altLang="ko-KR" sz="1900" u="none" strike="noStrike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)</a:t>
            </a:r>
            <a:endParaRPr lang="en-US" altLang="ko-KR" sz="1600" u="none" strike="noStrike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0" lvl="0" indent="0" algn="just">
              <a:lnSpc>
                <a:spcPts val="3366"/>
              </a:lnSpc>
              <a:spcBef>
                <a:spcPct val="0"/>
              </a:spcBef>
              <a:defRPr/>
            </a:pPr>
            <a:endParaRPr lang="en-US" altLang="ko-KR" sz="1600" u="none" strike="noStrike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335172" y="2202332"/>
            <a:ext cx="7152228" cy="131966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  <a:defRPr/>
            </a:pPr>
            <a:r>
              <a:rPr lang="ko-KR" altLang="en-US" sz="7669" b="1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에띠</a:t>
            </a:r>
            <a:r>
              <a:rPr lang="en-US" sz="7669" b="1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(</a:t>
            </a:r>
            <a:r>
              <a:rPr lang="en-US" altLang="ko-KR" sz="7669" b="1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ETTY</a:t>
            </a:r>
            <a:r>
              <a:rPr lang="en-US" sz="7669" b="1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)소개</a:t>
            </a:r>
          </a:p>
        </p:txBody>
      </p:sp>
      <p:pic>
        <p:nvPicPr>
          <p:cNvPr id="23" name="그림 22" descr="텍스트, 스크린샷, 폰트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36237" y="5017888"/>
            <a:ext cx="3057019" cy="3021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8"/>
          <p:cNvGrpSpPr/>
          <p:nvPr/>
        </p:nvGrpSpPr>
        <p:grpSpPr>
          <a:xfrm>
            <a:off x="921054" y="713344"/>
            <a:ext cx="16541142" cy="8784712"/>
            <a:chOff x="0" y="-47625"/>
            <a:chExt cx="4356515" cy="2313669"/>
          </a:xfrm>
        </p:grpSpPr>
        <p:sp>
          <p:nvSpPr>
            <p:cNvPr id="249" name="Google Shape;249;p8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>
            <a:off x="825804" y="608118"/>
            <a:ext cx="16541252" cy="8784770"/>
            <a:chOff x="0" y="-47625"/>
            <a:chExt cx="4356515" cy="2313669"/>
          </a:xfrm>
        </p:grpSpPr>
        <p:sp>
          <p:nvSpPr>
            <p:cNvPr id="252" name="Google Shape;252;p8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8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4" name="Google Shape;254;p8"/>
          <p:cNvCxnSpPr/>
          <p:nvPr/>
        </p:nvCxnSpPr>
        <p:spPr>
          <a:xfrm>
            <a:off x="825804" y="1657442"/>
            <a:ext cx="16541142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255" name="Google Shape;255;p8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Google Shape;256;p8"/>
          <p:cNvCxnSpPr/>
          <p:nvPr/>
        </p:nvCxnSpPr>
        <p:spPr>
          <a:xfrm rot="10800000">
            <a:off x="8347894" y="1657487"/>
            <a:ext cx="0" cy="77353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257" name="Google Shape;257;p8"/>
          <p:cNvSpPr txBox="1"/>
          <p:nvPr/>
        </p:nvSpPr>
        <p:spPr>
          <a:xfrm>
            <a:off x="9525000" y="1295400"/>
            <a:ext cx="6553409" cy="18192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298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AI의 무분별한 개인정보 </a:t>
            </a:r>
            <a:r>
              <a:rPr lang="ko-KR" altLang="en-US" sz="40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수</a:t>
            </a:r>
            <a:r>
              <a:rPr lang="en-US" sz="40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집</a:t>
            </a:r>
          </a:p>
        </p:txBody>
      </p:sp>
      <p:sp>
        <p:nvSpPr>
          <p:cNvPr id="258" name="Google Shape;258;p8"/>
          <p:cNvSpPr txBox="1"/>
          <p:nvPr/>
        </p:nvSpPr>
        <p:spPr>
          <a:xfrm>
            <a:off x="9365401" y="4673752"/>
            <a:ext cx="1894835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매출액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8"/>
          <p:cNvSpPr txBox="1"/>
          <p:nvPr/>
        </p:nvSpPr>
        <p:spPr>
          <a:xfrm>
            <a:off x="11800213" y="4673752"/>
            <a:ext cx="2155436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브랜드 인지도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14496752" y="4673752"/>
            <a:ext cx="1894835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고객 충성도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/>
          <p:cNvSpPr txBox="1"/>
          <p:nvPr/>
        </p:nvSpPr>
        <p:spPr>
          <a:xfrm>
            <a:off x="9096375" y="5395175"/>
            <a:ext cx="2431800" cy="84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+45%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752338" y="1999450"/>
            <a:ext cx="5639326" cy="6978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8"/>
          <p:cNvGrpSpPr/>
          <p:nvPr/>
        </p:nvGrpSpPr>
        <p:grpSpPr>
          <a:xfrm>
            <a:off x="9645880" y="3379081"/>
            <a:ext cx="6692418" cy="2131419"/>
            <a:chOff x="8785340" y="3130674"/>
            <a:chExt cx="6692418" cy="2131419"/>
          </a:xfrm>
        </p:grpSpPr>
        <p:grpSp>
          <p:nvGrpSpPr>
            <p:cNvPr id="264" name="Google Shape;264;p8"/>
            <p:cNvGrpSpPr/>
            <p:nvPr/>
          </p:nvGrpSpPr>
          <p:grpSpPr>
            <a:xfrm>
              <a:off x="8785340" y="3429002"/>
              <a:ext cx="6508519" cy="1833091"/>
              <a:chOff x="0" y="-47625"/>
              <a:chExt cx="2881023" cy="1106471"/>
            </a:xfrm>
          </p:grpSpPr>
          <p:sp>
            <p:nvSpPr>
              <p:cNvPr id="265" name="Google Shape;265;p8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8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8"/>
            <p:cNvGrpSpPr/>
            <p:nvPr/>
          </p:nvGrpSpPr>
          <p:grpSpPr>
            <a:xfrm>
              <a:off x="9096374" y="3130674"/>
              <a:ext cx="3028775" cy="815296"/>
              <a:chOff x="0" y="-39462"/>
              <a:chExt cx="1340700" cy="273122"/>
            </a:xfrm>
          </p:grpSpPr>
          <p:sp>
            <p:nvSpPr>
              <p:cNvPr id="268" name="Google Shape;268;p8"/>
              <p:cNvSpPr/>
              <p:nvPr/>
            </p:nvSpPr>
            <p:spPr>
              <a:xfrm>
                <a:off x="0" y="0"/>
                <a:ext cx="1340691" cy="233660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8"/>
              <p:cNvSpPr txBox="1"/>
              <p:nvPr/>
            </p:nvSpPr>
            <p:spPr>
              <a:xfrm>
                <a:off x="0" y="-39462"/>
                <a:ext cx="13407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en-US" sz="3400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💻</a:t>
                </a:r>
                <a:r>
                  <a:rPr lang="ko-KR" altLang="en-US" sz="3400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 </a:t>
                </a:r>
                <a:r>
                  <a:rPr lang="en-US" sz="34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정보 수집</a:t>
                </a:r>
              </a:p>
            </p:txBody>
          </p:sp>
        </p:grpSp>
        <p:sp>
          <p:nvSpPr>
            <p:cNvPr id="270" name="Google Shape;270;p8"/>
            <p:cNvSpPr txBox="1"/>
            <p:nvPr/>
          </p:nvSpPr>
          <p:spPr>
            <a:xfrm>
              <a:off x="8969259" y="3980693"/>
              <a:ext cx="6508499" cy="11620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en-US" sz="2500" b="1">
                  <a:latin typeface="Nanum Square Round"/>
                  <a:ea typeface="Nanum Square Round"/>
                </a:rPr>
                <a:t>에띠가 묻는 질문은 단순하지만,</a:t>
              </a:r>
            </a:p>
            <a:p>
              <a:pPr marL="0" marR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sz="2500" b="1">
                  <a:latin typeface="Nanum Square Round"/>
                  <a:ea typeface="Nanum Square Round"/>
                </a:rPr>
                <a:t>개인의 </a:t>
              </a:r>
              <a:r>
                <a:rPr lang="ko-KR" altLang="en-US" sz="2500" b="1">
                  <a:latin typeface="Nanum Square Round"/>
                  <a:ea typeface="Nanum Square Round"/>
                </a:rPr>
                <a:t>정보를</a:t>
              </a:r>
              <a:r>
                <a:rPr lang="en-US" sz="2500" b="1">
                  <a:latin typeface="Nanum Square Round"/>
                  <a:ea typeface="Nanum Square Round"/>
                </a:rPr>
                <a:t> 차곡차곡 </a:t>
              </a:r>
              <a:r>
                <a:rPr lang="ko-KR" altLang="en-US" sz="2500" b="1">
                  <a:latin typeface="Nanum Square Round"/>
                  <a:ea typeface="Nanum Square Round"/>
                </a:rPr>
                <a:t>저장해 </a:t>
              </a:r>
              <a:r>
                <a:rPr lang="en-US" altLang="ko-KR" sz="2500" b="1">
                  <a:latin typeface="Nanum Square Round"/>
                  <a:ea typeface="Nanum Square Round"/>
                </a:rPr>
                <a:t>!</a:t>
              </a:r>
            </a:p>
          </p:txBody>
        </p:sp>
      </p:grpSp>
      <p:grpSp>
        <p:nvGrpSpPr>
          <p:cNvPr id="271" name="Google Shape;271;p8"/>
          <p:cNvGrpSpPr/>
          <p:nvPr/>
        </p:nvGrpSpPr>
        <p:grpSpPr>
          <a:xfrm>
            <a:off x="9645880" y="6210300"/>
            <a:ext cx="6660918" cy="2057400"/>
            <a:chOff x="8785340" y="3204693"/>
            <a:chExt cx="6660918" cy="2057400"/>
          </a:xfrm>
        </p:grpSpPr>
        <p:grpSp>
          <p:nvGrpSpPr>
            <p:cNvPr id="272" name="Google Shape;272;p8"/>
            <p:cNvGrpSpPr/>
            <p:nvPr/>
          </p:nvGrpSpPr>
          <p:grpSpPr>
            <a:xfrm>
              <a:off x="8785340" y="3429002"/>
              <a:ext cx="6508519" cy="1833091"/>
              <a:chOff x="0" y="-47625"/>
              <a:chExt cx="2881023" cy="1106471"/>
            </a:xfrm>
          </p:grpSpPr>
          <p:sp>
            <p:nvSpPr>
              <p:cNvPr id="273" name="Google Shape;273;p8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8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8"/>
            <p:cNvGrpSpPr/>
            <p:nvPr/>
          </p:nvGrpSpPr>
          <p:grpSpPr>
            <a:xfrm>
              <a:off x="9096374" y="3204693"/>
              <a:ext cx="3028775" cy="741277"/>
              <a:chOff x="0" y="-14666"/>
              <a:chExt cx="1340700" cy="248326"/>
            </a:xfrm>
          </p:grpSpPr>
          <p:sp>
            <p:nvSpPr>
              <p:cNvPr id="276" name="Google Shape;276;p8"/>
              <p:cNvSpPr/>
              <p:nvPr/>
            </p:nvSpPr>
            <p:spPr>
              <a:xfrm>
                <a:off x="0" y="0"/>
                <a:ext cx="1340691" cy="233660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8"/>
              <p:cNvSpPr txBox="1"/>
              <p:nvPr/>
            </p:nvSpPr>
            <p:spPr>
              <a:xfrm>
                <a:off x="0" y="-14666"/>
                <a:ext cx="13407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en-US" sz="3600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💻</a:t>
                </a:r>
                <a:r>
                  <a:rPr lang="en-US" sz="36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 </a:t>
                </a:r>
                <a:r>
                  <a:rPr lang="en-US" sz="34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정보 악용</a:t>
                </a:r>
                <a:endParaRPr sz="3400" b="1" i="0" u="none" strike="noStrike" cap="none">
                  <a:solidFill>
                    <a:schemeClr val="lt1"/>
                  </a:solidFill>
                  <a:latin typeface="Nanum Square Round Bold"/>
                  <a:ea typeface="Nanum Square Round Bold"/>
                </a:endParaRPr>
              </a:p>
            </p:txBody>
          </p:sp>
        </p:grpSp>
        <p:sp>
          <p:nvSpPr>
            <p:cNvPr id="278" name="Google Shape;278;p8"/>
            <p:cNvSpPr txBox="1"/>
            <p:nvPr/>
          </p:nvSpPr>
          <p:spPr>
            <a:xfrm>
              <a:off x="8937759" y="3979512"/>
              <a:ext cx="6508499" cy="11206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sz="2400" b="1">
                  <a:latin typeface="Nanum Square Round"/>
                  <a:ea typeface="Nanum Square Round"/>
                </a:rPr>
                <a:t>무심코 주는 정보들은 개인을 특정하고,</a:t>
              </a:r>
            </a:p>
            <a:p>
              <a:pPr marL="0" marR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sz="2400" b="1">
                  <a:latin typeface="Nanum Square Round"/>
                  <a:ea typeface="Nanum Square Round"/>
                </a:rPr>
                <a:t>해킹 및 범죄에 악용될 수 있</a:t>
              </a:r>
              <a:r>
                <a:rPr lang="ko-KR" altLang="en-US" sz="2400" b="1">
                  <a:latin typeface="Nanum Square Round"/>
                  <a:ea typeface="Nanum Square Round"/>
                </a:rPr>
                <a:t>어 </a:t>
              </a:r>
              <a:r>
                <a:rPr lang="en-US" altLang="ko-KR" sz="2400" b="1">
                  <a:latin typeface="Nanum Square Round"/>
                  <a:ea typeface="Nanum Square Round"/>
                </a:rPr>
                <a:t>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9"/>
          <p:cNvGrpSpPr/>
          <p:nvPr/>
        </p:nvGrpSpPr>
        <p:grpSpPr>
          <a:xfrm>
            <a:off x="921054" y="713344"/>
            <a:ext cx="16541142" cy="8784712"/>
            <a:chOff x="0" y="-47625"/>
            <a:chExt cx="4356515" cy="2313669"/>
          </a:xfrm>
        </p:grpSpPr>
        <p:sp>
          <p:nvSpPr>
            <p:cNvPr id="284" name="Google Shape;284;p9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9"/>
          <p:cNvGrpSpPr/>
          <p:nvPr/>
        </p:nvGrpSpPr>
        <p:grpSpPr>
          <a:xfrm>
            <a:off x="825804" y="608119"/>
            <a:ext cx="16541142" cy="8784712"/>
            <a:chOff x="0" y="-47625"/>
            <a:chExt cx="4356515" cy="2313669"/>
          </a:xfrm>
        </p:grpSpPr>
        <p:sp>
          <p:nvSpPr>
            <p:cNvPr id="287" name="Google Shape;287;p9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9" name="Google Shape;289;p9"/>
          <p:cNvCxnSpPr/>
          <p:nvPr/>
        </p:nvCxnSpPr>
        <p:spPr>
          <a:xfrm>
            <a:off x="825804" y="1657442"/>
            <a:ext cx="16541142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290" name="Google Shape;290;p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91;p9"/>
          <p:cNvCxnSpPr/>
          <p:nvPr/>
        </p:nvCxnSpPr>
        <p:spPr>
          <a:xfrm rot="10800000">
            <a:off x="8347894" y="1657487"/>
            <a:ext cx="0" cy="77353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294" name="Google Shape;294;p9"/>
          <p:cNvSpPr txBox="1"/>
          <p:nvPr/>
        </p:nvSpPr>
        <p:spPr>
          <a:xfrm>
            <a:off x="11800213" y="4673752"/>
            <a:ext cx="2155436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브랜드 인지도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"/>
          <p:cNvSpPr txBox="1"/>
          <p:nvPr/>
        </p:nvSpPr>
        <p:spPr>
          <a:xfrm>
            <a:off x="14496752" y="4673752"/>
            <a:ext cx="1894835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고객 충성도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9"/>
          <p:cNvSpPr txBox="1"/>
          <p:nvPr/>
        </p:nvSpPr>
        <p:spPr>
          <a:xfrm>
            <a:off x="9096375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+45%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757288" y="1999450"/>
            <a:ext cx="5629424" cy="69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7;p8"/>
          <p:cNvSpPr txBox="1"/>
          <p:nvPr/>
        </p:nvSpPr>
        <p:spPr>
          <a:xfrm>
            <a:off x="10210800" y="1447800"/>
            <a:ext cx="5487079" cy="18192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298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AI의 </a:t>
            </a:r>
            <a:r>
              <a:rPr lang="ko-KR" altLang="en-US" sz="4000" b="1">
                <a:solidFill>
                  <a:srgbClr val="000000"/>
                </a:solidFill>
                <a:latin typeface="TDTD강굴림"/>
                <a:ea typeface="TDTD강굴림"/>
              </a:rPr>
              <a:t>편향성</a:t>
            </a:r>
            <a:endParaRPr sz="4000" b="1" i="0" u="none" strike="noStrike" cap="none">
              <a:solidFill>
                <a:srgbClr val="000000"/>
              </a:solidFill>
              <a:latin typeface="TDTD강굴림"/>
              <a:ea typeface="TDTD강굴림"/>
            </a:endParaRPr>
          </a:p>
        </p:txBody>
      </p:sp>
      <p:grpSp>
        <p:nvGrpSpPr>
          <p:cNvPr id="3" name="Google Shape;263;p8"/>
          <p:cNvGrpSpPr/>
          <p:nvPr/>
        </p:nvGrpSpPr>
        <p:grpSpPr>
          <a:xfrm>
            <a:off x="9493492" y="3531481"/>
            <a:ext cx="6965709" cy="2055218"/>
            <a:chOff x="8556750" y="3206874"/>
            <a:chExt cx="6965709" cy="2055218"/>
          </a:xfrm>
        </p:grpSpPr>
        <p:grpSp>
          <p:nvGrpSpPr>
            <p:cNvPr id="4" name="Google Shape;264;p8"/>
            <p:cNvGrpSpPr/>
            <p:nvPr/>
          </p:nvGrpSpPr>
          <p:grpSpPr>
            <a:xfrm>
              <a:off x="8785340" y="3429002"/>
              <a:ext cx="6508519" cy="1833091"/>
              <a:chOff x="0" y="-47625"/>
              <a:chExt cx="2881023" cy="1106471"/>
            </a:xfrm>
          </p:grpSpPr>
          <p:sp>
            <p:nvSpPr>
              <p:cNvPr id="9" name="Google Shape;265;p8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266;p8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267;p8"/>
            <p:cNvGrpSpPr/>
            <p:nvPr/>
          </p:nvGrpSpPr>
          <p:grpSpPr>
            <a:xfrm>
              <a:off x="9045460" y="3206874"/>
              <a:ext cx="3276599" cy="739095"/>
              <a:chOff x="-22537" y="-13935"/>
              <a:chExt cx="1450400" cy="247595"/>
            </a:xfrm>
          </p:grpSpPr>
          <p:sp>
            <p:nvSpPr>
              <p:cNvPr id="7" name="Google Shape;268;p8"/>
              <p:cNvSpPr/>
              <p:nvPr/>
            </p:nvSpPr>
            <p:spPr>
              <a:xfrm>
                <a:off x="0" y="0"/>
                <a:ext cx="1340691" cy="233660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269;p8"/>
              <p:cNvSpPr txBox="1"/>
              <p:nvPr/>
            </p:nvSpPr>
            <p:spPr>
              <a:xfrm>
                <a:off x="-22537" y="-13935"/>
                <a:ext cx="14504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⚖AI</a:t>
                </a:r>
                <a:r>
                  <a:rPr lang="ko-KR" alt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는 불완전</a:t>
                </a:r>
              </a:p>
            </p:txBody>
          </p:sp>
        </p:grpSp>
        <p:sp>
          <p:nvSpPr>
            <p:cNvPr id="6" name="Google Shape;270;p8"/>
            <p:cNvSpPr txBox="1"/>
            <p:nvPr/>
          </p:nvSpPr>
          <p:spPr>
            <a:xfrm>
              <a:off x="8556750" y="4056893"/>
              <a:ext cx="6965709" cy="11620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때로는 거짓 정보나 한쪽 생각만 배워서</a:t>
              </a:r>
            </a:p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내 생각을 방해할 수 있어 </a:t>
              </a:r>
              <a:r>
                <a:rPr lang="en-US" altLang="ko-KR" sz="2500" b="1">
                  <a:latin typeface="Nanum Square Round"/>
                  <a:ea typeface="Nanum Square Round"/>
                </a:rPr>
                <a:t>!</a:t>
              </a:r>
            </a:p>
          </p:txBody>
        </p:sp>
      </p:grpSp>
      <p:grpSp>
        <p:nvGrpSpPr>
          <p:cNvPr id="11" name="Google Shape;271;p8"/>
          <p:cNvGrpSpPr/>
          <p:nvPr/>
        </p:nvGrpSpPr>
        <p:grpSpPr>
          <a:xfrm>
            <a:off x="9722080" y="6286500"/>
            <a:ext cx="6508519" cy="2057400"/>
            <a:chOff x="8785340" y="3204693"/>
            <a:chExt cx="6508519" cy="2057400"/>
          </a:xfrm>
        </p:grpSpPr>
        <p:grpSp>
          <p:nvGrpSpPr>
            <p:cNvPr id="12" name="Google Shape;272;p8"/>
            <p:cNvGrpSpPr/>
            <p:nvPr/>
          </p:nvGrpSpPr>
          <p:grpSpPr>
            <a:xfrm>
              <a:off x="8785340" y="3429002"/>
              <a:ext cx="6508519" cy="1833091"/>
              <a:chOff x="0" y="-47625"/>
              <a:chExt cx="2881023" cy="1106471"/>
            </a:xfrm>
          </p:grpSpPr>
          <p:sp>
            <p:nvSpPr>
              <p:cNvPr id="17" name="Google Shape;273;p8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274;p8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275;p8"/>
            <p:cNvGrpSpPr/>
            <p:nvPr/>
          </p:nvGrpSpPr>
          <p:grpSpPr>
            <a:xfrm>
              <a:off x="9064684" y="3204693"/>
              <a:ext cx="3060445" cy="741277"/>
              <a:chOff x="-14028" y="-14666"/>
              <a:chExt cx="1354719" cy="248326"/>
            </a:xfrm>
          </p:grpSpPr>
          <p:sp>
            <p:nvSpPr>
              <p:cNvPr id="15" name="Google Shape;276;p8"/>
              <p:cNvSpPr/>
              <p:nvPr/>
            </p:nvSpPr>
            <p:spPr>
              <a:xfrm>
                <a:off x="0" y="0"/>
                <a:ext cx="1340691" cy="233660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277;p8"/>
              <p:cNvSpPr txBox="1"/>
              <p:nvPr/>
            </p:nvSpPr>
            <p:spPr>
              <a:xfrm>
                <a:off x="-14028" y="-14666"/>
                <a:ext cx="13407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en-US" sz="3200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📱 </a:t>
                </a:r>
                <a:r>
                  <a:rPr 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AI </a:t>
                </a:r>
                <a:r>
                  <a:rPr lang="ko-KR" alt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사용 습관</a:t>
                </a:r>
              </a:p>
            </p:txBody>
          </p:sp>
        </p:grpSp>
        <p:sp>
          <p:nvSpPr>
            <p:cNvPr id="14" name="Google Shape;278;p8"/>
            <p:cNvSpPr txBox="1"/>
            <p:nvPr/>
          </p:nvSpPr>
          <p:spPr>
            <a:xfrm>
              <a:off x="8785350" y="3966693"/>
              <a:ext cx="6508499" cy="11620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이 정보가 사실일까</a:t>
              </a:r>
              <a:r>
                <a:rPr lang="en-US" altLang="ko-KR" sz="2500" b="1">
                  <a:latin typeface="Nanum Square Round"/>
                  <a:ea typeface="Nanum Square Round"/>
                </a:rPr>
                <a:t>?</a:t>
              </a:r>
              <a:r>
                <a:rPr lang="ko-KR" altLang="en-US" sz="2500" b="1">
                  <a:latin typeface="Nanum Square Round"/>
                  <a:ea typeface="Nanum Square Round"/>
                </a:rPr>
                <a:t> </a:t>
              </a:r>
            </a:p>
            <a:p>
              <a:pPr marL="0" marR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꼭 생각해보기 </a:t>
              </a:r>
              <a:r>
                <a:rPr lang="en-US" altLang="ko-KR" sz="2500" b="1">
                  <a:latin typeface="Nanum Square Round"/>
                  <a:ea typeface="Nanum Square Round"/>
                </a:rPr>
                <a:t>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0"/>
          <p:cNvGrpSpPr/>
          <p:nvPr/>
        </p:nvGrpSpPr>
        <p:grpSpPr>
          <a:xfrm>
            <a:off x="921054" y="713344"/>
            <a:ext cx="16541142" cy="8784712"/>
            <a:chOff x="0" y="-47625"/>
            <a:chExt cx="4356515" cy="2313669"/>
          </a:xfrm>
        </p:grpSpPr>
        <p:sp>
          <p:nvSpPr>
            <p:cNvPr id="319" name="Google Shape;319;p10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1" name="Google Shape;321;p10"/>
          <p:cNvCxnSpPr/>
          <p:nvPr/>
        </p:nvCxnSpPr>
        <p:spPr>
          <a:xfrm>
            <a:off x="825804" y="1657442"/>
            <a:ext cx="16541142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322" name="Google Shape;322;p10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" name="Google Shape;323;p10"/>
          <p:cNvGrpSpPr/>
          <p:nvPr/>
        </p:nvGrpSpPr>
        <p:grpSpPr>
          <a:xfrm>
            <a:off x="825804" y="608118"/>
            <a:ext cx="16541575" cy="8784770"/>
            <a:chOff x="0" y="-47625"/>
            <a:chExt cx="4356600" cy="2313669"/>
          </a:xfrm>
        </p:grpSpPr>
        <p:sp>
          <p:nvSpPr>
            <p:cNvPr id="324" name="Google Shape;324;p10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0"/>
            <p:cNvSpPr txBox="1"/>
            <p:nvPr/>
          </p:nvSpPr>
          <p:spPr>
            <a:xfrm>
              <a:off x="0" y="-47625"/>
              <a:ext cx="4356600" cy="231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6" name="Google Shape;326;p10"/>
          <p:cNvCxnSpPr/>
          <p:nvPr/>
        </p:nvCxnSpPr>
        <p:spPr>
          <a:xfrm rot="10800000">
            <a:off x="8347894" y="1657487"/>
            <a:ext cx="0" cy="77353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328" name="Google Shape;328;p10"/>
          <p:cNvSpPr txBox="1"/>
          <p:nvPr/>
        </p:nvSpPr>
        <p:spPr>
          <a:xfrm>
            <a:off x="11800213" y="4673752"/>
            <a:ext cx="2155436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브랜드 인지도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0"/>
          <p:cNvSpPr txBox="1"/>
          <p:nvPr/>
        </p:nvSpPr>
        <p:spPr>
          <a:xfrm>
            <a:off x="9096375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+45%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0"/>
          <p:cNvSpPr txBox="1"/>
          <p:nvPr/>
        </p:nvSpPr>
        <p:spPr>
          <a:xfrm>
            <a:off x="11662613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+13%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0"/>
          <p:cNvSpPr txBox="1"/>
          <p:nvPr/>
        </p:nvSpPr>
        <p:spPr>
          <a:xfrm>
            <a:off x="14228850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+28%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10"/>
          <p:cNvCxnSpPr/>
          <p:nvPr/>
        </p:nvCxnSpPr>
        <p:spPr>
          <a:xfrm>
            <a:off x="825804" y="1657442"/>
            <a:ext cx="16541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333" name="Google Shape;333;p10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1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834350" y="2102236"/>
            <a:ext cx="5496050" cy="68458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7;p8"/>
          <p:cNvSpPr txBox="1"/>
          <p:nvPr/>
        </p:nvSpPr>
        <p:spPr>
          <a:xfrm>
            <a:off x="10210121" y="1609725"/>
            <a:ext cx="5487079" cy="18192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298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AI의 </a:t>
            </a:r>
            <a:r>
              <a:rPr lang="ko-KR" altLang="en-US" sz="4000" b="1">
                <a:solidFill>
                  <a:srgbClr val="000000"/>
                </a:solidFill>
                <a:latin typeface="TDTD강굴림"/>
                <a:ea typeface="TDTD강굴림"/>
              </a:rPr>
              <a:t>안전성</a:t>
            </a:r>
            <a:endParaRPr sz="4000" b="1" i="0" u="none" strike="noStrike" cap="none">
              <a:solidFill>
                <a:srgbClr val="000000"/>
              </a:solidFill>
              <a:latin typeface="TDTD강굴림"/>
              <a:ea typeface="TDTD강굴림"/>
            </a:endParaRPr>
          </a:p>
        </p:txBody>
      </p:sp>
      <p:grpSp>
        <p:nvGrpSpPr>
          <p:cNvPr id="3" name="Google Shape;263;p8"/>
          <p:cNvGrpSpPr/>
          <p:nvPr/>
        </p:nvGrpSpPr>
        <p:grpSpPr>
          <a:xfrm>
            <a:off x="9722080" y="3619499"/>
            <a:ext cx="6508519" cy="2089822"/>
            <a:chOff x="8785340" y="3172271"/>
            <a:chExt cx="6508519" cy="2089822"/>
          </a:xfrm>
        </p:grpSpPr>
        <p:grpSp>
          <p:nvGrpSpPr>
            <p:cNvPr id="4" name="Google Shape;264;p8"/>
            <p:cNvGrpSpPr/>
            <p:nvPr/>
          </p:nvGrpSpPr>
          <p:grpSpPr>
            <a:xfrm>
              <a:off x="8785340" y="3429002"/>
              <a:ext cx="6508519" cy="1833091"/>
              <a:chOff x="0" y="-47625"/>
              <a:chExt cx="2881023" cy="1106471"/>
            </a:xfrm>
          </p:grpSpPr>
          <p:sp>
            <p:nvSpPr>
              <p:cNvPr id="9" name="Google Shape;265;p8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266;p8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267;p8"/>
            <p:cNvGrpSpPr/>
            <p:nvPr/>
          </p:nvGrpSpPr>
          <p:grpSpPr>
            <a:xfrm>
              <a:off x="9064684" y="3172271"/>
              <a:ext cx="3060445" cy="773698"/>
              <a:chOff x="-14028" y="-25527"/>
              <a:chExt cx="1354719" cy="259187"/>
            </a:xfrm>
          </p:grpSpPr>
          <p:sp>
            <p:nvSpPr>
              <p:cNvPr id="7" name="Google Shape;268;p8"/>
              <p:cNvSpPr/>
              <p:nvPr/>
            </p:nvSpPr>
            <p:spPr>
              <a:xfrm>
                <a:off x="0" y="0"/>
                <a:ext cx="1340691" cy="233660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269;p8"/>
              <p:cNvSpPr txBox="1"/>
              <p:nvPr/>
            </p:nvSpPr>
            <p:spPr>
              <a:xfrm>
                <a:off x="-14028" y="-25527"/>
                <a:ext cx="13407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en-US" sz="3200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⚠</a:t>
                </a:r>
                <a:r>
                  <a:rPr 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 AI </a:t>
                </a:r>
                <a:r>
                  <a:rPr lang="ko-KR" alt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공감 한계</a:t>
                </a:r>
              </a:p>
            </p:txBody>
          </p:sp>
        </p:grpSp>
        <p:sp>
          <p:nvSpPr>
            <p:cNvPr id="6" name="Google Shape;270;p8"/>
            <p:cNvSpPr txBox="1"/>
            <p:nvPr/>
          </p:nvSpPr>
          <p:spPr>
            <a:xfrm>
              <a:off x="8785350" y="4014875"/>
              <a:ext cx="6508499" cy="11195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en-US" altLang="ko-KR" sz="2400" b="1">
                  <a:latin typeface="Nanum Square Round"/>
                  <a:ea typeface="Nanum Square Round"/>
                </a:rPr>
                <a:t>AI</a:t>
              </a:r>
              <a:r>
                <a:rPr lang="ko-KR" altLang="en-US" sz="2400" b="1">
                  <a:latin typeface="Nanum Square Round"/>
                  <a:ea typeface="Nanum Square Round"/>
                </a:rPr>
                <a:t>는 친절한 말은 할 수 있지만</a:t>
              </a:r>
            </a:p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altLang="en-US" sz="2400" b="1">
                  <a:latin typeface="Nanum Square Round"/>
                  <a:ea typeface="Nanum Square Round"/>
                </a:rPr>
                <a:t>사람의 감정을 진짜로 이해할 순 없어 </a:t>
              </a:r>
              <a:r>
                <a:rPr lang="en-US" altLang="ko-KR" sz="2400" b="1">
                  <a:latin typeface="Nanum Square Round"/>
                  <a:ea typeface="Nanum Square Round"/>
                </a:rPr>
                <a:t>!</a:t>
              </a:r>
            </a:p>
          </p:txBody>
        </p:sp>
      </p:grpSp>
      <p:grpSp>
        <p:nvGrpSpPr>
          <p:cNvPr id="11" name="Google Shape;271;p8"/>
          <p:cNvGrpSpPr/>
          <p:nvPr/>
        </p:nvGrpSpPr>
        <p:grpSpPr>
          <a:xfrm>
            <a:off x="9677400" y="6362700"/>
            <a:ext cx="6553199" cy="2103820"/>
            <a:chOff x="8740660" y="3158272"/>
            <a:chExt cx="6553199" cy="2103820"/>
          </a:xfrm>
        </p:grpSpPr>
        <p:grpSp>
          <p:nvGrpSpPr>
            <p:cNvPr id="12" name="Google Shape;272;p8"/>
            <p:cNvGrpSpPr/>
            <p:nvPr/>
          </p:nvGrpSpPr>
          <p:grpSpPr>
            <a:xfrm>
              <a:off x="8785340" y="3429002"/>
              <a:ext cx="6508519" cy="1833091"/>
              <a:chOff x="0" y="-47625"/>
              <a:chExt cx="2881023" cy="1106471"/>
            </a:xfrm>
          </p:grpSpPr>
          <p:sp>
            <p:nvSpPr>
              <p:cNvPr id="17" name="Google Shape;273;p8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274;p8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275;p8"/>
            <p:cNvGrpSpPr/>
            <p:nvPr/>
          </p:nvGrpSpPr>
          <p:grpSpPr>
            <a:xfrm>
              <a:off x="8740660" y="3158272"/>
              <a:ext cx="3505201" cy="787696"/>
              <a:chOff x="-157459" y="-30216"/>
              <a:chExt cx="1551592" cy="263876"/>
            </a:xfrm>
          </p:grpSpPr>
          <p:sp>
            <p:nvSpPr>
              <p:cNvPr id="15" name="Google Shape;276;p8"/>
              <p:cNvSpPr/>
              <p:nvPr/>
            </p:nvSpPr>
            <p:spPr>
              <a:xfrm>
                <a:off x="0" y="0"/>
                <a:ext cx="1340691" cy="233660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277;p8"/>
              <p:cNvSpPr txBox="1"/>
              <p:nvPr/>
            </p:nvSpPr>
            <p:spPr>
              <a:xfrm>
                <a:off x="-157459" y="-30216"/>
                <a:ext cx="1551592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⚠</a:t>
                </a:r>
                <a:r>
                  <a:rPr lang="ko-KR" alt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 </a:t>
                </a:r>
                <a:r>
                  <a:rPr 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AI </a:t>
                </a:r>
                <a:r>
                  <a:rPr lang="ko-KR" alt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의존 위험</a:t>
                </a:r>
              </a:p>
            </p:txBody>
          </p:sp>
        </p:grpSp>
        <p:sp>
          <p:nvSpPr>
            <p:cNvPr id="14" name="Google Shape;278;p8"/>
            <p:cNvSpPr txBox="1"/>
            <p:nvPr/>
          </p:nvSpPr>
          <p:spPr>
            <a:xfrm>
              <a:off x="8785350" y="3933091"/>
              <a:ext cx="6508500" cy="11587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2500" b="1">
                  <a:latin typeface="Nanum Square Round"/>
                  <a:ea typeface="Nanum Square Round"/>
                </a:rPr>
                <a:t>AI</a:t>
              </a:r>
              <a:r>
                <a:rPr lang="ko-KR" altLang="en-US" sz="2500" b="1">
                  <a:latin typeface="Nanum Square Round"/>
                  <a:ea typeface="Nanum Square Round"/>
                </a:rPr>
                <a:t>에게 고민을 털어놓는 건</a:t>
              </a:r>
            </a:p>
            <a:p>
              <a:pPr marL="0" marR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위험할 수 있어 </a:t>
              </a:r>
              <a:r>
                <a:rPr lang="en-US" altLang="ko-KR" sz="2500" b="1">
                  <a:latin typeface="Nanum Square Round"/>
                  <a:ea typeface="Nanum Square Round"/>
                </a:rPr>
                <a:t>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11"/>
          <p:cNvGrpSpPr/>
          <p:nvPr/>
        </p:nvGrpSpPr>
        <p:grpSpPr>
          <a:xfrm>
            <a:off x="921054" y="713344"/>
            <a:ext cx="16541142" cy="8784712"/>
            <a:chOff x="0" y="-47625"/>
            <a:chExt cx="4356515" cy="2313669"/>
          </a:xfrm>
        </p:grpSpPr>
        <p:sp>
          <p:nvSpPr>
            <p:cNvPr id="356" name="Google Shape;356;p11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1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11"/>
          <p:cNvGrpSpPr/>
          <p:nvPr/>
        </p:nvGrpSpPr>
        <p:grpSpPr>
          <a:xfrm>
            <a:off x="825804" y="608119"/>
            <a:ext cx="16541142" cy="8784712"/>
            <a:chOff x="0" y="-47625"/>
            <a:chExt cx="4356515" cy="2313669"/>
          </a:xfrm>
        </p:grpSpPr>
        <p:sp>
          <p:nvSpPr>
            <p:cNvPr id="359" name="Google Shape;359;p11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1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1" name="Google Shape;361;p11"/>
          <p:cNvCxnSpPr/>
          <p:nvPr/>
        </p:nvCxnSpPr>
        <p:spPr>
          <a:xfrm>
            <a:off x="825804" y="1657442"/>
            <a:ext cx="16541142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362" name="Google Shape;362;p11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3" name="Google Shape;363;p11"/>
          <p:cNvCxnSpPr/>
          <p:nvPr/>
        </p:nvCxnSpPr>
        <p:spPr>
          <a:xfrm rot="10800000">
            <a:off x="8347894" y="1657487"/>
            <a:ext cx="0" cy="77353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365" name="Google Shape;365;p11"/>
          <p:cNvSpPr txBox="1"/>
          <p:nvPr/>
        </p:nvSpPr>
        <p:spPr>
          <a:xfrm>
            <a:off x="9365401" y="4673752"/>
            <a:ext cx="1894835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매출액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1"/>
          <p:cNvSpPr txBox="1"/>
          <p:nvPr/>
        </p:nvSpPr>
        <p:spPr>
          <a:xfrm>
            <a:off x="11800213" y="4673752"/>
            <a:ext cx="2155436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브랜드 인지도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1"/>
          <p:cNvSpPr txBox="1"/>
          <p:nvPr/>
        </p:nvSpPr>
        <p:spPr>
          <a:xfrm>
            <a:off x="14496752" y="4673752"/>
            <a:ext cx="1894835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고객 충성도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1"/>
          <p:cNvSpPr txBox="1"/>
          <p:nvPr/>
        </p:nvSpPr>
        <p:spPr>
          <a:xfrm>
            <a:off x="9096375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+45%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1"/>
          <p:cNvSpPr txBox="1"/>
          <p:nvPr/>
        </p:nvSpPr>
        <p:spPr>
          <a:xfrm>
            <a:off x="11662613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+13%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1"/>
          <p:cNvSpPr txBox="1"/>
          <p:nvPr/>
        </p:nvSpPr>
        <p:spPr>
          <a:xfrm>
            <a:off x="14228850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+28%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1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850575" y="2133672"/>
            <a:ext cx="5442850" cy="67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7;p8"/>
          <p:cNvSpPr txBox="1"/>
          <p:nvPr/>
        </p:nvSpPr>
        <p:spPr>
          <a:xfrm>
            <a:off x="10134391" y="1533525"/>
            <a:ext cx="5487079" cy="18192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298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AI의 </a:t>
            </a:r>
            <a:r>
              <a:rPr lang="ko-KR" altLang="en-US" sz="40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책임</a:t>
            </a:r>
            <a:r>
              <a:rPr lang="ko-KR" altLang="en-US" sz="4000" b="1">
                <a:solidFill>
                  <a:srgbClr val="000000"/>
                </a:solidFill>
                <a:latin typeface="TDTD강굴림"/>
                <a:ea typeface="TDTD강굴림"/>
              </a:rPr>
              <a:t>성</a:t>
            </a:r>
            <a:endParaRPr sz="4000" b="1" i="0" u="none" strike="noStrike" cap="none">
              <a:solidFill>
                <a:srgbClr val="000000"/>
              </a:solidFill>
              <a:latin typeface="TDTD강굴림"/>
              <a:ea typeface="TDTD강굴림"/>
            </a:endParaRPr>
          </a:p>
        </p:txBody>
      </p:sp>
      <p:grpSp>
        <p:nvGrpSpPr>
          <p:cNvPr id="3" name="Google Shape;263;p8"/>
          <p:cNvGrpSpPr/>
          <p:nvPr/>
        </p:nvGrpSpPr>
        <p:grpSpPr>
          <a:xfrm>
            <a:off x="9402362" y="3607682"/>
            <a:ext cx="6935955" cy="2055218"/>
            <a:chOff x="8785341" y="3206875"/>
            <a:chExt cx="6508518" cy="2055218"/>
          </a:xfrm>
        </p:grpSpPr>
        <p:grpSp>
          <p:nvGrpSpPr>
            <p:cNvPr id="4" name="Google Shape;264;p8"/>
            <p:cNvGrpSpPr/>
            <p:nvPr/>
          </p:nvGrpSpPr>
          <p:grpSpPr>
            <a:xfrm>
              <a:off x="8785341" y="3429002"/>
              <a:ext cx="6508518" cy="1833091"/>
              <a:chOff x="0" y="-47625"/>
              <a:chExt cx="2881023" cy="1106471"/>
            </a:xfrm>
          </p:grpSpPr>
          <p:sp>
            <p:nvSpPr>
              <p:cNvPr id="9" name="Google Shape;265;p8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266;p8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267;p8"/>
            <p:cNvGrpSpPr/>
            <p:nvPr/>
          </p:nvGrpSpPr>
          <p:grpSpPr>
            <a:xfrm>
              <a:off x="9033165" y="3206875"/>
              <a:ext cx="3091964" cy="739095"/>
              <a:chOff x="-27980" y="-13935"/>
              <a:chExt cx="1368671" cy="247595"/>
            </a:xfrm>
          </p:grpSpPr>
          <p:sp>
            <p:nvSpPr>
              <p:cNvPr id="7" name="Google Shape;268;p8"/>
              <p:cNvSpPr/>
              <p:nvPr/>
            </p:nvSpPr>
            <p:spPr>
              <a:xfrm>
                <a:off x="0" y="0"/>
                <a:ext cx="1340691" cy="233660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269;p8"/>
              <p:cNvSpPr txBox="1"/>
              <p:nvPr/>
            </p:nvSpPr>
            <p:spPr>
              <a:xfrm>
                <a:off x="-27980" y="-13935"/>
                <a:ext cx="13407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‍💻</a:t>
                </a:r>
                <a:r>
                  <a:rPr lang="en-US" altLang="ko-KR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AI </a:t>
                </a:r>
                <a:r>
                  <a:rPr lang="ko-KR" altLang="en-US" sz="32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책임 소재</a:t>
                </a:r>
              </a:p>
            </p:txBody>
          </p:sp>
        </p:grpSp>
        <p:sp>
          <p:nvSpPr>
            <p:cNvPr id="6" name="Google Shape;270;p8"/>
            <p:cNvSpPr txBox="1"/>
            <p:nvPr/>
          </p:nvSpPr>
          <p:spPr>
            <a:xfrm>
              <a:off x="8785350" y="4014875"/>
              <a:ext cx="6508499" cy="1156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en-US" altLang="ko-KR" sz="2500" b="1">
                  <a:latin typeface="Nanum Square Round"/>
                  <a:ea typeface="Nanum Square Round"/>
                </a:rPr>
                <a:t>AI</a:t>
              </a:r>
              <a:r>
                <a:rPr lang="ko-KR" altLang="en-US" sz="2500" b="1">
                  <a:latin typeface="Nanum Square Round"/>
                  <a:ea typeface="Nanum Square Round"/>
                </a:rPr>
                <a:t>가 실수했다면</a:t>
              </a:r>
              <a:r>
                <a:rPr lang="en-US" altLang="ko-KR" sz="2500" b="1">
                  <a:latin typeface="Nanum Square Round"/>
                  <a:ea typeface="Nanum Square Round"/>
                </a:rPr>
                <a:t>, </a:t>
              </a:r>
            </a:p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그 책임은 누구한테 있지 </a:t>
              </a:r>
              <a:r>
                <a:rPr lang="en-US" altLang="ko-KR" sz="2500" b="1">
                  <a:latin typeface="Nanum Square Round"/>
                  <a:ea typeface="Nanum Square Round"/>
                </a:rPr>
                <a:t>?</a:t>
              </a:r>
            </a:p>
          </p:txBody>
        </p:sp>
      </p:grpSp>
      <p:grpSp>
        <p:nvGrpSpPr>
          <p:cNvPr id="11" name="Google Shape;271;p8"/>
          <p:cNvGrpSpPr/>
          <p:nvPr/>
        </p:nvGrpSpPr>
        <p:grpSpPr>
          <a:xfrm>
            <a:off x="9402361" y="6362700"/>
            <a:ext cx="6982373" cy="2057400"/>
            <a:chOff x="8785341" y="3204693"/>
            <a:chExt cx="6552075" cy="2057400"/>
          </a:xfrm>
        </p:grpSpPr>
        <p:grpSp>
          <p:nvGrpSpPr>
            <p:cNvPr id="12" name="Google Shape;272;p8"/>
            <p:cNvGrpSpPr/>
            <p:nvPr/>
          </p:nvGrpSpPr>
          <p:grpSpPr>
            <a:xfrm>
              <a:off x="8785341" y="3429002"/>
              <a:ext cx="6508518" cy="1833091"/>
              <a:chOff x="0" y="-47625"/>
              <a:chExt cx="2881023" cy="1106471"/>
            </a:xfrm>
          </p:grpSpPr>
          <p:sp>
            <p:nvSpPr>
              <p:cNvPr id="17" name="Google Shape;273;p8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274;p8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275;p8"/>
            <p:cNvGrpSpPr/>
            <p:nvPr/>
          </p:nvGrpSpPr>
          <p:grpSpPr>
            <a:xfrm>
              <a:off x="9096376" y="3204693"/>
              <a:ext cx="3041765" cy="741277"/>
              <a:chOff x="0" y="-14666"/>
              <a:chExt cx="1346450" cy="248326"/>
            </a:xfrm>
          </p:grpSpPr>
          <p:sp>
            <p:nvSpPr>
              <p:cNvPr id="15" name="Google Shape;276;p8"/>
              <p:cNvSpPr/>
              <p:nvPr/>
            </p:nvSpPr>
            <p:spPr>
              <a:xfrm>
                <a:off x="0" y="0"/>
                <a:ext cx="1340691" cy="233660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277;p8"/>
              <p:cNvSpPr txBox="1"/>
              <p:nvPr/>
            </p:nvSpPr>
            <p:spPr>
              <a:xfrm>
                <a:off x="5750" y="-14666"/>
                <a:ext cx="13407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28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🤝올바른 </a:t>
                </a:r>
                <a:r>
                  <a:rPr lang="en-US" altLang="ko-KR" sz="28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AI </a:t>
                </a:r>
                <a:r>
                  <a:rPr lang="ko-KR" altLang="en-US" sz="28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활용</a:t>
                </a:r>
              </a:p>
            </p:txBody>
          </p:sp>
        </p:grpSp>
        <p:sp>
          <p:nvSpPr>
            <p:cNvPr id="14" name="Google Shape;278;p8"/>
            <p:cNvSpPr txBox="1"/>
            <p:nvPr/>
          </p:nvSpPr>
          <p:spPr>
            <a:xfrm>
              <a:off x="8828916" y="4271493"/>
              <a:ext cx="6508499" cy="5804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모든 사람이 책임을 져야  해 </a:t>
              </a:r>
              <a:r>
                <a:rPr lang="en-US" altLang="ko-KR" sz="2500" b="1">
                  <a:latin typeface="Nanum Square Round"/>
                  <a:ea typeface="Nanum Square Round"/>
                </a:rPr>
                <a:t>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12"/>
          <p:cNvGrpSpPr/>
          <p:nvPr/>
        </p:nvGrpSpPr>
        <p:grpSpPr>
          <a:xfrm>
            <a:off x="921054" y="713344"/>
            <a:ext cx="16541142" cy="8784712"/>
            <a:chOff x="0" y="-47625"/>
            <a:chExt cx="4356515" cy="2313669"/>
          </a:xfrm>
        </p:grpSpPr>
        <p:sp>
          <p:nvSpPr>
            <p:cNvPr id="393" name="Google Shape;393;p12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2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12"/>
          <p:cNvGrpSpPr/>
          <p:nvPr/>
        </p:nvGrpSpPr>
        <p:grpSpPr>
          <a:xfrm>
            <a:off x="825804" y="608119"/>
            <a:ext cx="16541142" cy="8784712"/>
            <a:chOff x="0" y="-47625"/>
            <a:chExt cx="4356515" cy="2313669"/>
          </a:xfrm>
        </p:grpSpPr>
        <p:sp>
          <p:nvSpPr>
            <p:cNvPr id="396" name="Google Shape;396;p12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2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8" name="Google Shape;398;p12"/>
          <p:cNvCxnSpPr/>
          <p:nvPr/>
        </p:nvCxnSpPr>
        <p:spPr>
          <a:xfrm>
            <a:off x="825804" y="1657442"/>
            <a:ext cx="16541142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399" name="Google Shape;399;p12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0" name="Google Shape;400;p12"/>
          <p:cNvCxnSpPr/>
          <p:nvPr/>
        </p:nvCxnSpPr>
        <p:spPr>
          <a:xfrm rot="10800000">
            <a:off x="8347894" y="1657487"/>
            <a:ext cx="0" cy="77353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402" name="Google Shape;402;p12"/>
          <p:cNvSpPr txBox="1"/>
          <p:nvPr/>
        </p:nvSpPr>
        <p:spPr>
          <a:xfrm>
            <a:off x="9365401" y="4673752"/>
            <a:ext cx="1894835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매출액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2"/>
          <p:cNvSpPr txBox="1"/>
          <p:nvPr/>
        </p:nvSpPr>
        <p:spPr>
          <a:xfrm>
            <a:off x="11800213" y="4673752"/>
            <a:ext cx="2155436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브랜드 인지도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2"/>
          <p:cNvSpPr txBox="1"/>
          <p:nvPr/>
        </p:nvSpPr>
        <p:spPr>
          <a:xfrm>
            <a:off x="14496752" y="4673752"/>
            <a:ext cx="1894835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고객 충성도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2"/>
          <p:cNvSpPr txBox="1"/>
          <p:nvPr/>
        </p:nvSpPr>
        <p:spPr>
          <a:xfrm>
            <a:off x="9096375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+45%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2"/>
          <p:cNvSpPr txBox="1"/>
          <p:nvPr/>
        </p:nvSpPr>
        <p:spPr>
          <a:xfrm>
            <a:off x="11662613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+13%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1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913538" y="2223709"/>
            <a:ext cx="5316924" cy="66028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7;p8"/>
          <p:cNvSpPr txBox="1"/>
          <p:nvPr/>
        </p:nvSpPr>
        <p:spPr>
          <a:xfrm>
            <a:off x="9829800" y="1743075"/>
            <a:ext cx="6172409" cy="18192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298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AI의 </a:t>
            </a:r>
            <a:r>
              <a:rPr lang="ko-KR" altLang="en-US" sz="40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투명성과 공정성</a:t>
            </a:r>
          </a:p>
        </p:txBody>
      </p:sp>
      <p:grpSp>
        <p:nvGrpSpPr>
          <p:cNvPr id="3" name="Google Shape;263;p8"/>
          <p:cNvGrpSpPr/>
          <p:nvPr/>
        </p:nvGrpSpPr>
        <p:grpSpPr>
          <a:xfrm>
            <a:off x="9143999" y="4152897"/>
            <a:ext cx="7696199" cy="2209802"/>
            <a:chOff x="8785334" y="3192531"/>
            <a:chExt cx="6508525" cy="2069562"/>
          </a:xfrm>
        </p:grpSpPr>
        <p:grpSp>
          <p:nvGrpSpPr>
            <p:cNvPr id="4" name="Google Shape;264;p8"/>
            <p:cNvGrpSpPr/>
            <p:nvPr/>
          </p:nvGrpSpPr>
          <p:grpSpPr>
            <a:xfrm>
              <a:off x="8785340" y="3429001"/>
              <a:ext cx="6508519" cy="1833091"/>
              <a:chOff x="0" y="-47625"/>
              <a:chExt cx="2881023" cy="1106471"/>
            </a:xfrm>
          </p:grpSpPr>
          <p:sp>
            <p:nvSpPr>
              <p:cNvPr id="9" name="Google Shape;265;p8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266;p8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267;p8"/>
            <p:cNvGrpSpPr/>
            <p:nvPr/>
          </p:nvGrpSpPr>
          <p:grpSpPr>
            <a:xfrm>
              <a:off x="9043098" y="3192531"/>
              <a:ext cx="3044861" cy="727144"/>
              <a:chOff x="-23583" y="-18740"/>
              <a:chExt cx="1347820" cy="243592"/>
            </a:xfrm>
          </p:grpSpPr>
          <p:sp>
            <p:nvSpPr>
              <p:cNvPr id="7" name="Google Shape;268;p8"/>
              <p:cNvSpPr/>
              <p:nvPr/>
            </p:nvSpPr>
            <p:spPr>
              <a:xfrm>
                <a:off x="0" y="0"/>
                <a:ext cx="1324237" cy="224852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269;p8"/>
              <p:cNvSpPr txBox="1"/>
              <p:nvPr/>
            </p:nvSpPr>
            <p:spPr>
              <a:xfrm>
                <a:off x="-23583" y="-18740"/>
                <a:ext cx="1340689" cy="233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28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📌</a:t>
                </a:r>
                <a:r>
                  <a:rPr lang="en-US" altLang="ko-KR" sz="28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AI</a:t>
                </a:r>
                <a:r>
                  <a:rPr lang="ko-KR" altLang="en-US" sz="28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의 판단 능력</a:t>
                </a:r>
              </a:p>
            </p:txBody>
          </p:sp>
        </p:grpSp>
        <p:sp>
          <p:nvSpPr>
            <p:cNvPr id="6" name="Google Shape;270;p8"/>
            <p:cNvSpPr txBox="1"/>
            <p:nvPr/>
          </p:nvSpPr>
          <p:spPr>
            <a:xfrm>
              <a:off x="8785334" y="4220046"/>
              <a:ext cx="6508498" cy="5424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 최종 판단은 인간이 해야 해 </a:t>
              </a:r>
              <a:r>
                <a:rPr lang="en-US" altLang="ko-KR" sz="2500" b="1">
                  <a:latin typeface="Nanum Square Round"/>
                  <a:ea typeface="Nanum Square Round"/>
                </a:rPr>
                <a:t>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14"/>
          <p:cNvGrpSpPr/>
          <p:nvPr/>
        </p:nvGrpSpPr>
        <p:grpSpPr>
          <a:xfrm>
            <a:off x="921054" y="713344"/>
            <a:ext cx="16541142" cy="8784712"/>
            <a:chOff x="0" y="-47625"/>
            <a:chExt cx="4356515" cy="2313669"/>
          </a:xfrm>
        </p:grpSpPr>
        <p:sp>
          <p:nvSpPr>
            <p:cNvPr id="421" name="Google Shape;421;p14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14"/>
          <p:cNvGrpSpPr/>
          <p:nvPr/>
        </p:nvGrpSpPr>
        <p:grpSpPr>
          <a:xfrm>
            <a:off x="825804" y="608119"/>
            <a:ext cx="16541142" cy="8784712"/>
            <a:chOff x="0" y="-47625"/>
            <a:chExt cx="4356515" cy="2313669"/>
          </a:xfrm>
        </p:grpSpPr>
        <p:sp>
          <p:nvSpPr>
            <p:cNvPr id="424" name="Google Shape;424;p14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26" name="Google Shape;426;p14"/>
          <p:cNvCxnSpPr/>
          <p:nvPr/>
        </p:nvCxnSpPr>
        <p:spPr>
          <a:xfrm>
            <a:off x="825804" y="1657442"/>
            <a:ext cx="16541142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427" name="Google Shape;427;p14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14"/>
          <p:cNvCxnSpPr/>
          <p:nvPr/>
        </p:nvCxnSpPr>
        <p:spPr>
          <a:xfrm rot="10800000">
            <a:off x="8347894" y="1657487"/>
            <a:ext cx="0" cy="77353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430" name="Google Shape;430;p14"/>
          <p:cNvSpPr txBox="1"/>
          <p:nvPr/>
        </p:nvSpPr>
        <p:spPr>
          <a:xfrm>
            <a:off x="11800213" y="4673752"/>
            <a:ext cx="2155436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브랜드 인지도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4"/>
          <p:cNvSpPr txBox="1"/>
          <p:nvPr/>
        </p:nvSpPr>
        <p:spPr>
          <a:xfrm>
            <a:off x="14496752" y="4673752"/>
            <a:ext cx="1894835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고객 충성도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4"/>
          <p:cNvSpPr txBox="1"/>
          <p:nvPr/>
        </p:nvSpPr>
        <p:spPr>
          <a:xfrm>
            <a:off x="9096375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+45%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4"/>
          <p:cNvSpPr txBox="1"/>
          <p:nvPr/>
        </p:nvSpPr>
        <p:spPr>
          <a:xfrm>
            <a:off x="14228850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+28%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1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806497" y="2080500"/>
            <a:ext cx="5523899" cy="688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14"/>
          <p:cNvGrpSpPr/>
          <p:nvPr/>
        </p:nvGrpSpPr>
        <p:grpSpPr>
          <a:xfrm>
            <a:off x="9372600" y="3040487"/>
            <a:ext cx="7086599" cy="1899335"/>
            <a:chOff x="8785340" y="3262990"/>
            <a:chExt cx="6508519" cy="1999101"/>
          </a:xfrm>
        </p:grpSpPr>
        <p:grpSp>
          <p:nvGrpSpPr>
            <p:cNvPr id="436" name="Google Shape;436;p14"/>
            <p:cNvGrpSpPr/>
            <p:nvPr/>
          </p:nvGrpSpPr>
          <p:grpSpPr>
            <a:xfrm>
              <a:off x="8785340" y="3429001"/>
              <a:ext cx="6508519" cy="1833091"/>
              <a:chOff x="0" y="-47625"/>
              <a:chExt cx="2881023" cy="1106471"/>
            </a:xfrm>
          </p:grpSpPr>
          <p:sp>
            <p:nvSpPr>
              <p:cNvPr id="437" name="Google Shape;437;p14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4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4"/>
            <p:cNvGrpSpPr/>
            <p:nvPr/>
          </p:nvGrpSpPr>
          <p:grpSpPr>
            <a:xfrm>
              <a:off x="9108747" y="3262990"/>
              <a:ext cx="3016380" cy="682979"/>
              <a:chOff x="5477" y="4863"/>
              <a:chExt cx="1335214" cy="228797"/>
            </a:xfrm>
          </p:grpSpPr>
          <p:sp>
            <p:nvSpPr>
              <p:cNvPr id="440" name="Google Shape;440;p14"/>
              <p:cNvSpPr/>
              <p:nvPr/>
            </p:nvSpPr>
            <p:spPr>
              <a:xfrm>
                <a:off x="17213" y="4863"/>
                <a:ext cx="1323478" cy="228797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4"/>
              <p:cNvSpPr txBox="1"/>
              <p:nvPr/>
            </p:nvSpPr>
            <p:spPr>
              <a:xfrm>
                <a:off x="5477" y="6912"/>
                <a:ext cx="1312843" cy="202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en-US" sz="24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🔒개인정보 노출 위험</a:t>
                </a:r>
                <a:endParaRPr sz="2400" b="1" i="0" u="none" strike="noStrike" cap="none">
                  <a:solidFill>
                    <a:schemeClr val="lt1"/>
                  </a:solidFill>
                  <a:latin typeface="Nanum Square Round Bold"/>
                  <a:ea typeface="Nanum Square Round Bold"/>
                </a:endParaRPr>
              </a:p>
            </p:txBody>
          </p:sp>
        </p:grpSp>
        <p:sp>
          <p:nvSpPr>
            <p:cNvPr id="442" name="Google Shape;442;p14"/>
            <p:cNvSpPr txBox="1"/>
            <p:nvPr/>
          </p:nvSpPr>
          <p:spPr>
            <a:xfrm>
              <a:off x="8785341" y="3506582"/>
              <a:ext cx="6508500" cy="16490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altLang="en-US" sz="1750">
                  <a:latin typeface="Nanum Square Round"/>
                  <a:ea typeface="Nanum Square Round"/>
                </a:rPr>
                <a:t>　</a:t>
              </a:r>
              <a:br>
                <a:rPr lang="en-US" altLang="ko-KR" sz="1750">
                  <a:latin typeface="Nanum Square Round"/>
                  <a:ea typeface="Nanum Square Round"/>
                </a:rPr>
              </a:br>
              <a:r>
                <a:rPr lang="en-US" sz="2500" b="1">
                  <a:latin typeface="Nanum Square Round"/>
                  <a:ea typeface="Nanum Square Round"/>
                </a:rPr>
                <a:t>민감한 정보(주민등록번호, 금융정보)는 </a:t>
              </a:r>
            </a:p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en-US" sz="2500" b="1">
                  <a:latin typeface="Nanum Square Round"/>
                  <a:ea typeface="Nanum Square Round"/>
                </a:rPr>
                <a:t>절대 공유하지 않기</a:t>
              </a:r>
              <a:r>
                <a:rPr lang="ko-KR" altLang="en-US" sz="2500" b="1">
                  <a:latin typeface="Nanum Square Round"/>
                  <a:ea typeface="Nanum Square Round"/>
                </a:rPr>
                <a:t> </a:t>
              </a:r>
              <a:r>
                <a:rPr lang="en-US" altLang="ko-KR" sz="2500" b="1">
                  <a:latin typeface="Nanum Square Round"/>
                  <a:ea typeface="Nanum Square Round"/>
                </a:rPr>
                <a:t>!</a:t>
              </a:r>
            </a:p>
          </p:txBody>
        </p:sp>
      </p:grpSp>
      <p:grpSp>
        <p:nvGrpSpPr>
          <p:cNvPr id="443" name="Google Shape;443;p14"/>
          <p:cNvGrpSpPr/>
          <p:nvPr/>
        </p:nvGrpSpPr>
        <p:grpSpPr>
          <a:xfrm>
            <a:off x="9365394" y="5219700"/>
            <a:ext cx="7275698" cy="1688351"/>
            <a:chOff x="8785344" y="3219072"/>
            <a:chExt cx="6654480" cy="2043020"/>
          </a:xfrm>
        </p:grpSpPr>
        <p:grpSp>
          <p:nvGrpSpPr>
            <p:cNvPr id="444" name="Google Shape;444;p14"/>
            <p:cNvGrpSpPr/>
            <p:nvPr/>
          </p:nvGrpSpPr>
          <p:grpSpPr>
            <a:xfrm>
              <a:off x="8785344" y="3429001"/>
              <a:ext cx="6508518" cy="1833091"/>
              <a:chOff x="0" y="-47625"/>
              <a:chExt cx="2881023" cy="1106471"/>
            </a:xfrm>
          </p:grpSpPr>
          <p:sp>
            <p:nvSpPr>
              <p:cNvPr id="445" name="Google Shape;445;p14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4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14"/>
            <p:cNvGrpSpPr/>
            <p:nvPr/>
          </p:nvGrpSpPr>
          <p:grpSpPr>
            <a:xfrm>
              <a:off x="9010363" y="3219072"/>
              <a:ext cx="3114789" cy="727369"/>
              <a:chOff x="-38075" y="-9849"/>
              <a:chExt cx="1378775" cy="243667"/>
            </a:xfrm>
          </p:grpSpPr>
          <p:sp>
            <p:nvSpPr>
              <p:cNvPr id="448" name="Google Shape;448;p14"/>
              <p:cNvSpPr/>
              <p:nvPr/>
            </p:nvSpPr>
            <p:spPr>
              <a:xfrm>
                <a:off x="0" y="0"/>
                <a:ext cx="1340691" cy="233660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4"/>
              <p:cNvSpPr txBox="1"/>
              <p:nvPr/>
            </p:nvSpPr>
            <p:spPr>
              <a:xfrm>
                <a:off x="-38075" y="-9849"/>
                <a:ext cx="1378775" cy="243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en-US" sz="24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👁️ 데이터 활용 인식</a:t>
                </a:r>
                <a:endParaRPr sz="2400" b="1" i="0" u="none" strike="noStrike" cap="none">
                  <a:solidFill>
                    <a:schemeClr val="lt1"/>
                  </a:solidFill>
                  <a:latin typeface="Nanum Square Round Bold"/>
                  <a:ea typeface="Nanum Square Round Bold"/>
                </a:endParaRPr>
              </a:p>
            </p:txBody>
          </p:sp>
        </p:grpSp>
        <p:sp>
          <p:nvSpPr>
            <p:cNvPr id="450" name="Google Shape;450;p14"/>
            <p:cNvSpPr txBox="1"/>
            <p:nvPr/>
          </p:nvSpPr>
          <p:spPr>
            <a:xfrm>
              <a:off x="8931323" y="4233351"/>
              <a:ext cx="6508500" cy="7025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개인정보가 어떻게 활용되는지 알고 쓰기 </a:t>
              </a:r>
              <a:r>
                <a:rPr lang="en-US" altLang="ko-KR" sz="2500" b="1">
                  <a:latin typeface="Nanum Square Round"/>
                  <a:ea typeface="Nanum Square Round"/>
                </a:rPr>
                <a:t>!</a:t>
              </a:r>
            </a:p>
          </p:txBody>
        </p:sp>
      </p:grpSp>
      <p:grpSp>
        <p:nvGrpSpPr>
          <p:cNvPr id="451" name="Google Shape;451;p14"/>
          <p:cNvGrpSpPr/>
          <p:nvPr/>
        </p:nvGrpSpPr>
        <p:grpSpPr>
          <a:xfrm>
            <a:off x="9343086" y="7200902"/>
            <a:ext cx="7116112" cy="1676400"/>
            <a:chOff x="8785338" y="3233537"/>
            <a:chExt cx="6508520" cy="2028559"/>
          </a:xfrm>
        </p:grpSpPr>
        <p:grpSp>
          <p:nvGrpSpPr>
            <p:cNvPr id="452" name="Google Shape;452;p14"/>
            <p:cNvGrpSpPr/>
            <p:nvPr/>
          </p:nvGrpSpPr>
          <p:grpSpPr>
            <a:xfrm>
              <a:off x="8785338" y="3429005"/>
              <a:ext cx="6508518" cy="1833091"/>
              <a:chOff x="0" y="-47625"/>
              <a:chExt cx="2881023" cy="1106471"/>
            </a:xfrm>
          </p:grpSpPr>
          <p:sp>
            <p:nvSpPr>
              <p:cNvPr id="453" name="Google Shape;453;p14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4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4"/>
            <p:cNvGrpSpPr/>
            <p:nvPr/>
          </p:nvGrpSpPr>
          <p:grpSpPr>
            <a:xfrm>
              <a:off x="9096370" y="3233537"/>
              <a:ext cx="3063096" cy="712435"/>
              <a:chOff x="0" y="-5004"/>
              <a:chExt cx="1355893" cy="238664"/>
            </a:xfrm>
          </p:grpSpPr>
          <p:sp>
            <p:nvSpPr>
              <p:cNvPr id="456" name="Google Shape;456;p14"/>
              <p:cNvSpPr/>
              <p:nvPr/>
            </p:nvSpPr>
            <p:spPr>
              <a:xfrm>
                <a:off x="0" y="0"/>
                <a:ext cx="1340691" cy="233660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4"/>
              <p:cNvSpPr txBox="1"/>
              <p:nvPr/>
            </p:nvSpPr>
            <p:spPr>
              <a:xfrm>
                <a:off x="15193" y="-5004"/>
                <a:ext cx="13407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en-US" sz="24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✅ 안전한 이용 수칙</a:t>
                </a:r>
                <a:endParaRPr sz="2400" b="1" i="0" u="none" strike="noStrike" cap="none">
                  <a:solidFill>
                    <a:schemeClr val="lt1"/>
                  </a:solidFill>
                  <a:latin typeface="Nanum Square Round Bold"/>
                  <a:ea typeface="Nanum Square Round Bold"/>
                </a:endParaRPr>
              </a:p>
            </p:txBody>
          </p:sp>
        </p:grpSp>
        <p:sp>
          <p:nvSpPr>
            <p:cNvPr id="458" name="Google Shape;458;p14"/>
            <p:cNvSpPr txBox="1"/>
            <p:nvPr/>
          </p:nvSpPr>
          <p:spPr>
            <a:xfrm>
              <a:off x="8785358" y="4155607"/>
              <a:ext cx="6508500" cy="7030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en-US" sz="1900">
                  <a:latin typeface="Nanum Square Round"/>
                  <a:ea typeface="Nanum Square Round"/>
                </a:rPr>
                <a:t> </a:t>
              </a:r>
              <a:r>
                <a:rPr lang="en-US" sz="2500" b="1">
                  <a:latin typeface="Nanum Square Round"/>
                  <a:ea typeface="Nanum Square Round"/>
                </a:rPr>
                <a:t>처리방침을 확인하고</a:t>
              </a:r>
              <a:r>
                <a:rPr lang="ko-KR" altLang="en-US" sz="2500" b="1">
                  <a:latin typeface="Nanum Square Round"/>
                  <a:ea typeface="Nanum Square Round"/>
                </a:rPr>
                <a:t> </a:t>
              </a:r>
              <a:r>
                <a:rPr lang="en-US" sz="2500" b="1">
                  <a:latin typeface="Nanum Square Round"/>
                  <a:ea typeface="Nanum Square Round"/>
                </a:rPr>
                <a:t>신중히 판단하기</a:t>
              </a:r>
              <a:r>
                <a:rPr lang="ko-KR" altLang="en-US" sz="2500" b="1">
                  <a:latin typeface="Nanum Square Round"/>
                  <a:ea typeface="Nanum Square Round"/>
                </a:rPr>
                <a:t> </a:t>
              </a:r>
              <a:r>
                <a:rPr lang="en-US" altLang="ko-KR" sz="2500" b="1">
                  <a:latin typeface="Nanum Square Round"/>
                  <a:ea typeface="Nanum Square Round"/>
                </a:rPr>
                <a:t>!</a:t>
              </a:r>
            </a:p>
          </p:txBody>
        </p:sp>
      </p:grpSp>
      <p:sp>
        <p:nvSpPr>
          <p:cNvPr id="2" name="Google Shape;257;p8"/>
          <p:cNvSpPr txBox="1"/>
          <p:nvPr/>
        </p:nvSpPr>
        <p:spPr>
          <a:xfrm>
            <a:off x="10134391" y="1143000"/>
            <a:ext cx="5487079" cy="18192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298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AI의 </a:t>
            </a:r>
            <a:r>
              <a:rPr lang="ko-KR" altLang="en-US" sz="40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개인정보 보호</a:t>
            </a:r>
            <a:endParaRPr sz="4000" b="1" i="0" u="none" strike="noStrike" cap="none">
              <a:solidFill>
                <a:srgbClr val="000000"/>
              </a:solidFill>
              <a:latin typeface="TDTD강굴림"/>
              <a:ea typeface="TDTD강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798411" y="4455694"/>
            <a:ext cx="10786425" cy="13545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  <a:defRPr/>
            </a:pPr>
            <a:r>
              <a:rPr lang="ko-KR" altLang="en-US" sz="7669" b="1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인공지능 관련 진로 </a:t>
            </a:r>
            <a:r>
              <a:rPr lang="en-US" altLang="ko-KR" sz="7669" b="1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Q&amp;A</a:t>
            </a:r>
            <a:endParaRPr lang="en-US" sz="7669" b="1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14"/>
          <p:cNvGrpSpPr/>
          <p:nvPr/>
        </p:nvGrpSpPr>
        <p:grpSpPr>
          <a:xfrm>
            <a:off x="921054" y="713344"/>
            <a:ext cx="16541142" cy="8784712"/>
            <a:chOff x="0" y="-47625"/>
            <a:chExt cx="4356515" cy="2313669"/>
          </a:xfrm>
        </p:grpSpPr>
        <p:sp>
          <p:nvSpPr>
            <p:cNvPr id="421" name="Google Shape;421;p14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14"/>
          <p:cNvGrpSpPr/>
          <p:nvPr/>
        </p:nvGrpSpPr>
        <p:grpSpPr>
          <a:xfrm>
            <a:off x="825804" y="608119"/>
            <a:ext cx="16541142" cy="8784712"/>
            <a:chOff x="0" y="-47625"/>
            <a:chExt cx="4356515" cy="2313669"/>
          </a:xfrm>
        </p:grpSpPr>
        <p:sp>
          <p:nvSpPr>
            <p:cNvPr id="424" name="Google Shape;424;p14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26" name="Google Shape;426;p14"/>
          <p:cNvCxnSpPr/>
          <p:nvPr/>
        </p:nvCxnSpPr>
        <p:spPr>
          <a:xfrm>
            <a:off x="825804" y="1657442"/>
            <a:ext cx="16541142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427" name="Google Shape;427;p14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14"/>
          <p:cNvCxnSpPr/>
          <p:nvPr/>
        </p:nvCxnSpPr>
        <p:spPr>
          <a:xfrm rot="10800000">
            <a:off x="8347894" y="1657487"/>
            <a:ext cx="0" cy="77353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430" name="Google Shape;430;p14"/>
          <p:cNvSpPr txBox="1"/>
          <p:nvPr/>
        </p:nvSpPr>
        <p:spPr>
          <a:xfrm>
            <a:off x="11800213" y="4673752"/>
            <a:ext cx="2155436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브랜드 인지도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4"/>
          <p:cNvSpPr txBox="1"/>
          <p:nvPr/>
        </p:nvSpPr>
        <p:spPr>
          <a:xfrm>
            <a:off x="14496752" y="4673752"/>
            <a:ext cx="1894835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고객 충성도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4"/>
          <p:cNvSpPr txBox="1"/>
          <p:nvPr/>
        </p:nvSpPr>
        <p:spPr>
          <a:xfrm>
            <a:off x="9096375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+45%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4"/>
          <p:cNvSpPr txBox="1"/>
          <p:nvPr/>
        </p:nvSpPr>
        <p:spPr>
          <a:xfrm>
            <a:off x="14228850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+28%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14"/>
          <p:cNvGrpSpPr/>
          <p:nvPr/>
        </p:nvGrpSpPr>
        <p:grpSpPr>
          <a:xfrm>
            <a:off x="9372601" y="3244163"/>
            <a:ext cx="7086599" cy="2280336"/>
            <a:chOff x="8785341" y="3262989"/>
            <a:chExt cx="6508520" cy="1999102"/>
          </a:xfrm>
        </p:grpSpPr>
        <p:grpSp>
          <p:nvGrpSpPr>
            <p:cNvPr id="436" name="Google Shape;436;p14"/>
            <p:cNvGrpSpPr/>
            <p:nvPr/>
          </p:nvGrpSpPr>
          <p:grpSpPr>
            <a:xfrm>
              <a:off x="8785341" y="3429000"/>
              <a:ext cx="6508518" cy="1833091"/>
              <a:chOff x="0" y="-47625"/>
              <a:chExt cx="2881023" cy="1106471"/>
            </a:xfrm>
          </p:grpSpPr>
          <p:sp>
            <p:nvSpPr>
              <p:cNvPr id="437" name="Google Shape;437;p14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45700" rIns="91424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4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4"/>
            <p:cNvGrpSpPr/>
            <p:nvPr/>
          </p:nvGrpSpPr>
          <p:grpSpPr>
            <a:xfrm>
              <a:off x="9108751" y="3262989"/>
              <a:ext cx="3016380" cy="682979"/>
              <a:chOff x="5477" y="4863"/>
              <a:chExt cx="1335214" cy="228797"/>
            </a:xfrm>
          </p:grpSpPr>
          <p:sp>
            <p:nvSpPr>
              <p:cNvPr id="440" name="Google Shape;440;p14"/>
              <p:cNvSpPr/>
              <p:nvPr/>
            </p:nvSpPr>
            <p:spPr>
              <a:xfrm>
                <a:off x="17213" y="4863"/>
                <a:ext cx="1323478" cy="228797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4" tIns="45700" rIns="91424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4"/>
              <p:cNvSpPr txBox="1"/>
              <p:nvPr/>
            </p:nvSpPr>
            <p:spPr>
              <a:xfrm>
                <a:off x="5477" y="6912"/>
                <a:ext cx="1312843" cy="202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25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경기 데이터 분석</a:t>
                </a:r>
              </a:p>
            </p:txBody>
          </p:sp>
        </p:grpSp>
        <p:sp>
          <p:nvSpPr>
            <p:cNvPr id="442" name="Google Shape;442;p14"/>
            <p:cNvSpPr txBox="1"/>
            <p:nvPr/>
          </p:nvSpPr>
          <p:spPr>
            <a:xfrm>
              <a:off x="8785361" y="4047950"/>
              <a:ext cx="6508500" cy="10137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en-US" altLang="ko-KR" sz="2500" b="1">
                  <a:latin typeface="Nanum Square Round"/>
                  <a:ea typeface="Nanum Square Round"/>
                </a:rPr>
                <a:t>AI</a:t>
              </a:r>
              <a:r>
                <a:rPr lang="ko-KR" altLang="en-US" sz="2500" b="1">
                  <a:latin typeface="Nanum Square Round"/>
                  <a:ea typeface="Nanum Square Round"/>
                </a:rPr>
                <a:t>의 경기 데이터 분석</a:t>
              </a:r>
            </a:p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en-US" altLang="ko-KR" sz="2500" b="1">
                  <a:latin typeface="Nanum Square Round"/>
                  <a:ea typeface="Nanum Square Round"/>
                </a:rPr>
                <a:t>-&gt;</a:t>
              </a:r>
              <a:r>
                <a:rPr lang="ko-KR" altLang="en-US" sz="2500" b="1">
                  <a:latin typeface="Nanum Square Round"/>
                  <a:ea typeface="Nanum Square Round"/>
                </a:rPr>
                <a:t> 운동량 관리</a:t>
              </a:r>
              <a:r>
                <a:rPr lang="en-US" altLang="ko-KR" sz="2500" b="1">
                  <a:latin typeface="Nanum Square Round"/>
                  <a:ea typeface="Nanum Square Round"/>
                </a:rPr>
                <a:t>,</a:t>
              </a:r>
              <a:r>
                <a:rPr lang="ko-KR" altLang="en-US" sz="2500" b="1">
                  <a:latin typeface="Nanum Square Round"/>
                  <a:ea typeface="Nanum Square Round"/>
                </a:rPr>
                <a:t> 부상위험 예측</a:t>
              </a:r>
              <a:r>
                <a:rPr lang="en-US" altLang="ko-KR" sz="2500" b="1">
                  <a:latin typeface="Nanum Square Round"/>
                  <a:ea typeface="Nanum Square Round"/>
                </a:rPr>
                <a:t>,</a:t>
              </a:r>
              <a:r>
                <a:rPr lang="ko-KR" altLang="en-US" sz="2500" b="1">
                  <a:latin typeface="Nanum Square Round"/>
                  <a:ea typeface="Nanum Square Round"/>
                </a:rPr>
                <a:t> 훈련계획 설계</a:t>
              </a:r>
            </a:p>
          </p:txBody>
        </p:sp>
      </p:grpSp>
      <p:grpSp>
        <p:nvGrpSpPr>
          <p:cNvPr id="443" name="Google Shape;443;p14"/>
          <p:cNvGrpSpPr/>
          <p:nvPr/>
        </p:nvGrpSpPr>
        <p:grpSpPr>
          <a:xfrm>
            <a:off x="9343088" y="5524500"/>
            <a:ext cx="7116111" cy="2602753"/>
            <a:chOff x="8785341" y="3219072"/>
            <a:chExt cx="6508519" cy="2043021"/>
          </a:xfrm>
        </p:grpSpPr>
        <p:grpSp>
          <p:nvGrpSpPr>
            <p:cNvPr id="444" name="Google Shape;444;p14"/>
            <p:cNvGrpSpPr/>
            <p:nvPr/>
          </p:nvGrpSpPr>
          <p:grpSpPr>
            <a:xfrm>
              <a:off x="8785341" y="3429002"/>
              <a:ext cx="6508518" cy="1833091"/>
              <a:chOff x="0" y="-47625"/>
              <a:chExt cx="2881023" cy="1106471"/>
            </a:xfrm>
          </p:grpSpPr>
          <p:sp>
            <p:nvSpPr>
              <p:cNvPr id="445" name="Google Shape;445;p14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45700" rIns="91424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4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9" name="Google Shape;449;p14"/>
            <p:cNvSpPr txBox="1"/>
            <p:nvPr/>
          </p:nvSpPr>
          <p:spPr>
            <a:xfrm>
              <a:off x="9010360" y="3219072"/>
              <a:ext cx="3114789" cy="727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400" b="1" i="0" u="none" strike="noStrike" cap="none">
                <a:solidFill>
                  <a:schemeClr val="lt1"/>
                </a:solidFill>
                <a:latin typeface="Nanum Square Round Bold"/>
                <a:ea typeface="Nanum Square Round Bold"/>
              </a:endParaRPr>
            </a:p>
          </p:txBody>
        </p:sp>
        <p:sp>
          <p:nvSpPr>
            <p:cNvPr id="450" name="Google Shape;450;p14"/>
            <p:cNvSpPr txBox="1"/>
            <p:nvPr/>
          </p:nvSpPr>
          <p:spPr>
            <a:xfrm>
              <a:off x="8785359" y="3697575"/>
              <a:ext cx="6508500" cy="13756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손흥민 선수가 소속된 토트넘 홋스퍼 </a:t>
              </a:r>
              <a:r>
                <a:rPr lang="en-US" altLang="ko-KR" sz="2500" b="1">
                  <a:latin typeface="Nanum Square Round"/>
                  <a:ea typeface="Nanum Square Round"/>
                </a:rPr>
                <a:t>FC</a:t>
              </a:r>
              <a:r>
                <a:rPr lang="ko-KR" altLang="en-US" sz="2500" b="1">
                  <a:latin typeface="Nanum Square Round"/>
                  <a:ea typeface="Nanum Square Round"/>
                </a:rPr>
                <a:t>는</a:t>
              </a:r>
            </a:p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선수들 몸에 </a:t>
              </a:r>
              <a:r>
                <a:rPr lang="en-US" altLang="ko-KR" sz="2500" b="1">
                  <a:latin typeface="Nanum Square Round"/>
                  <a:ea typeface="Nanum Square Round"/>
                </a:rPr>
                <a:t>GPS</a:t>
              </a:r>
              <a:r>
                <a:rPr lang="ko-KR" altLang="en-US" sz="2500" b="1">
                  <a:latin typeface="Nanum Square Round"/>
                  <a:ea typeface="Nanum Square Round"/>
                </a:rPr>
                <a:t> 센서를 부착해</a:t>
              </a:r>
            </a:p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선수의 위치</a:t>
              </a:r>
              <a:r>
                <a:rPr lang="en-US" altLang="ko-KR" sz="2500" b="1">
                  <a:latin typeface="Nanum Square Round"/>
                  <a:ea typeface="Nanum Square Round"/>
                </a:rPr>
                <a:t>,</a:t>
              </a:r>
              <a:r>
                <a:rPr lang="ko-KR" altLang="en-US" sz="2500" b="1">
                  <a:latin typeface="Nanum Square Round"/>
                  <a:ea typeface="Nanum Square Round"/>
                </a:rPr>
                <a:t> 속도</a:t>
              </a:r>
              <a:r>
                <a:rPr lang="en-US" altLang="ko-KR" sz="2500" b="1">
                  <a:latin typeface="Nanum Square Round"/>
                  <a:ea typeface="Nanum Square Round"/>
                </a:rPr>
                <a:t>,</a:t>
              </a:r>
              <a:r>
                <a:rPr lang="ko-KR" altLang="en-US" sz="2500" b="1">
                  <a:latin typeface="Nanum Square Round"/>
                  <a:ea typeface="Nanum Square Round"/>
                </a:rPr>
                <a:t> 심박수 등을 측정</a:t>
              </a:r>
            </a:p>
          </p:txBody>
        </p:sp>
      </p:grpSp>
      <p:sp>
        <p:nvSpPr>
          <p:cNvPr id="2" name="Google Shape;257;p8"/>
          <p:cNvSpPr txBox="1"/>
          <p:nvPr/>
        </p:nvSpPr>
        <p:spPr>
          <a:xfrm>
            <a:off x="10134391" y="962025"/>
            <a:ext cx="5487079" cy="21812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298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48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축구선수와 </a:t>
            </a:r>
            <a:r>
              <a:rPr lang="en-US" altLang="ko-KR" sz="48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AI</a:t>
            </a:r>
          </a:p>
        </p:txBody>
      </p:sp>
      <p:pic>
        <p:nvPicPr>
          <p:cNvPr id="459" name="그림 4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5400" y="2933700"/>
            <a:ext cx="6629400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14"/>
          <p:cNvGrpSpPr/>
          <p:nvPr/>
        </p:nvGrpSpPr>
        <p:grpSpPr>
          <a:xfrm>
            <a:off x="921054" y="713344"/>
            <a:ext cx="16541142" cy="8784712"/>
            <a:chOff x="0" y="-47625"/>
            <a:chExt cx="4356515" cy="2313669"/>
          </a:xfrm>
        </p:grpSpPr>
        <p:sp>
          <p:nvSpPr>
            <p:cNvPr id="421" name="Google Shape;421;p14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14"/>
          <p:cNvGrpSpPr/>
          <p:nvPr/>
        </p:nvGrpSpPr>
        <p:grpSpPr>
          <a:xfrm>
            <a:off x="825804" y="608119"/>
            <a:ext cx="16541142" cy="8784712"/>
            <a:chOff x="0" y="-47625"/>
            <a:chExt cx="4356515" cy="2313669"/>
          </a:xfrm>
        </p:grpSpPr>
        <p:sp>
          <p:nvSpPr>
            <p:cNvPr id="424" name="Google Shape;424;p14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26" name="Google Shape;426;p14"/>
          <p:cNvCxnSpPr/>
          <p:nvPr/>
        </p:nvCxnSpPr>
        <p:spPr>
          <a:xfrm>
            <a:off x="825804" y="1657442"/>
            <a:ext cx="16541142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427" name="Google Shape;427;p14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14"/>
          <p:cNvCxnSpPr/>
          <p:nvPr/>
        </p:nvCxnSpPr>
        <p:spPr>
          <a:xfrm rot="10800000">
            <a:off x="8347894" y="1657487"/>
            <a:ext cx="0" cy="77353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430" name="Google Shape;430;p14"/>
          <p:cNvSpPr txBox="1"/>
          <p:nvPr/>
        </p:nvSpPr>
        <p:spPr>
          <a:xfrm>
            <a:off x="11800213" y="4673752"/>
            <a:ext cx="2155436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브랜드 인지도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4"/>
          <p:cNvSpPr txBox="1"/>
          <p:nvPr/>
        </p:nvSpPr>
        <p:spPr>
          <a:xfrm>
            <a:off x="14496752" y="4673752"/>
            <a:ext cx="1894835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고객 충성도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4"/>
          <p:cNvSpPr txBox="1"/>
          <p:nvPr/>
        </p:nvSpPr>
        <p:spPr>
          <a:xfrm>
            <a:off x="9096375" y="539517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+45%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4"/>
          <p:cNvSpPr txBox="1"/>
          <p:nvPr/>
        </p:nvSpPr>
        <p:spPr>
          <a:xfrm>
            <a:off x="14103638" y="5370195"/>
            <a:ext cx="2431762" cy="8401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+28%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14"/>
          <p:cNvGrpSpPr/>
          <p:nvPr/>
        </p:nvGrpSpPr>
        <p:grpSpPr>
          <a:xfrm>
            <a:off x="9296422" y="3244166"/>
            <a:ext cx="7162779" cy="2432733"/>
            <a:chOff x="8715376" y="3262992"/>
            <a:chExt cx="6578485" cy="2560517"/>
          </a:xfrm>
        </p:grpSpPr>
        <p:grpSp>
          <p:nvGrpSpPr>
            <p:cNvPr id="436" name="Google Shape;436;p14"/>
            <p:cNvGrpSpPr/>
            <p:nvPr/>
          </p:nvGrpSpPr>
          <p:grpSpPr>
            <a:xfrm>
              <a:off x="8785343" y="3428998"/>
              <a:ext cx="6508518" cy="2073700"/>
              <a:chOff x="0" y="-47625"/>
              <a:chExt cx="2881023" cy="1251704"/>
            </a:xfrm>
          </p:grpSpPr>
          <p:sp>
            <p:nvSpPr>
              <p:cNvPr id="437" name="Google Shape;437;p14"/>
              <p:cNvSpPr/>
              <p:nvPr/>
            </p:nvSpPr>
            <p:spPr>
              <a:xfrm>
                <a:off x="0" y="90626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45700" rIns="91424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4"/>
              <p:cNvSpPr txBox="1"/>
              <p:nvPr/>
            </p:nvSpPr>
            <p:spPr>
              <a:xfrm>
                <a:off x="0" y="-47625"/>
                <a:ext cx="2880900" cy="1251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4"/>
            <p:cNvGrpSpPr/>
            <p:nvPr/>
          </p:nvGrpSpPr>
          <p:grpSpPr>
            <a:xfrm>
              <a:off x="9108751" y="3262992"/>
              <a:ext cx="3016380" cy="682979"/>
              <a:chOff x="5477" y="4863"/>
              <a:chExt cx="1335214" cy="228797"/>
            </a:xfrm>
          </p:grpSpPr>
          <p:sp>
            <p:nvSpPr>
              <p:cNvPr id="440" name="Google Shape;440;p14"/>
              <p:cNvSpPr/>
              <p:nvPr/>
            </p:nvSpPr>
            <p:spPr>
              <a:xfrm>
                <a:off x="17213" y="4863"/>
                <a:ext cx="1323478" cy="228797"/>
              </a:xfrm>
              <a:custGeom>
                <a:avLst/>
                <a:gdLst/>
                <a:ahLst/>
                <a:cxnLst/>
                <a:rect l="l" t="t" r="r" b="b"/>
                <a:pathLst>
                  <a:path w="1340691" h="233660" extrusionOk="0">
                    <a:moveTo>
                      <a:pt x="65398" y="0"/>
                    </a:moveTo>
                    <a:lnTo>
                      <a:pt x="1275293" y="0"/>
                    </a:lnTo>
                    <a:cubicBezTo>
                      <a:pt x="1311412" y="0"/>
                      <a:pt x="1340691" y="29280"/>
                      <a:pt x="1340691" y="65398"/>
                    </a:cubicBezTo>
                    <a:lnTo>
                      <a:pt x="1340691" y="168262"/>
                    </a:lnTo>
                    <a:cubicBezTo>
                      <a:pt x="1340691" y="185607"/>
                      <a:pt x="1333801" y="202241"/>
                      <a:pt x="1321536" y="214506"/>
                    </a:cubicBezTo>
                    <a:cubicBezTo>
                      <a:pt x="1309272" y="226770"/>
                      <a:pt x="1292638" y="233660"/>
                      <a:pt x="1275293" y="233660"/>
                    </a:cubicBezTo>
                    <a:lnTo>
                      <a:pt x="65398" y="233660"/>
                    </a:lnTo>
                    <a:cubicBezTo>
                      <a:pt x="29280" y="233660"/>
                      <a:pt x="0" y="204381"/>
                      <a:pt x="0" y="168262"/>
                    </a:cubicBezTo>
                    <a:lnTo>
                      <a:pt x="0" y="65398"/>
                    </a:lnTo>
                    <a:cubicBezTo>
                      <a:pt x="0" y="48053"/>
                      <a:pt x="6890" y="31419"/>
                      <a:pt x="19155" y="19155"/>
                    </a:cubicBezTo>
                    <a:cubicBezTo>
                      <a:pt x="31419" y="6890"/>
                      <a:pt x="48053" y="0"/>
                      <a:pt x="65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wrap="square" lIns="91424" tIns="45700" rIns="91424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4"/>
              <p:cNvSpPr txBox="1"/>
              <p:nvPr/>
            </p:nvSpPr>
            <p:spPr>
              <a:xfrm>
                <a:off x="5477" y="6912"/>
                <a:ext cx="1312843" cy="202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2400" b="1">
                    <a:solidFill>
                      <a:schemeClr val="lt1"/>
                    </a:solidFill>
                    <a:latin typeface="Nanum Square Round Bold"/>
                    <a:ea typeface="Nanum Square Round Bold"/>
                  </a:rPr>
                  <a:t>환자의 상태 분석</a:t>
                </a:r>
              </a:p>
            </p:txBody>
          </p:sp>
        </p:grpSp>
        <p:sp>
          <p:nvSpPr>
            <p:cNvPr id="442" name="Google Shape;442;p14"/>
            <p:cNvSpPr txBox="1"/>
            <p:nvPr/>
          </p:nvSpPr>
          <p:spPr>
            <a:xfrm>
              <a:off x="8715376" y="3987753"/>
              <a:ext cx="6508500" cy="18357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en-US" altLang="ko-KR" sz="2500" b="1">
                  <a:latin typeface="Nanum Square Round"/>
                  <a:ea typeface="Nanum Square Round"/>
                </a:rPr>
                <a:t>AI</a:t>
              </a:r>
              <a:r>
                <a:rPr lang="ko-KR" altLang="en-US" sz="2500" b="1">
                  <a:latin typeface="Nanum Square Round"/>
                  <a:ea typeface="Nanum Square Round"/>
                </a:rPr>
                <a:t>가 </a:t>
              </a:r>
              <a:r>
                <a:rPr lang="en-US" altLang="ko-KR" sz="2500" b="1">
                  <a:latin typeface="Nanum Square Round"/>
                  <a:ea typeface="Nanum Square Round"/>
                </a:rPr>
                <a:t>MRI</a:t>
              </a:r>
              <a:r>
                <a:rPr lang="ko-KR" altLang="en-US" sz="2500" b="1">
                  <a:latin typeface="Nanum Square Round"/>
                  <a:ea typeface="Nanum Square Round"/>
                </a:rPr>
                <a:t>나 </a:t>
              </a:r>
              <a:r>
                <a:rPr lang="en-US" altLang="ko-KR" sz="2500" b="1">
                  <a:latin typeface="Nanum Square Round"/>
                  <a:ea typeface="Nanum Square Round"/>
                </a:rPr>
                <a:t>X-Ray </a:t>
              </a:r>
              <a:r>
                <a:rPr lang="ko-KR" altLang="en-US" sz="2500" b="1">
                  <a:latin typeface="Nanum Square Round"/>
                  <a:ea typeface="Nanum Square Round"/>
                </a:rPr>
                <a:t>같은 의료 영상을 분석해</a:t>
              </a:r>
            </a:p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altLang="en-US" sz="2500" b="1">
                  <a:latin typeface="Nanum Square Round"/>
                  <a:ea typeface="Nanum Square Round"/>
                </a:rPr>
                <a:t>질병의 이상 징후를 발견</a:t>
              </a:r>
            </a:p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endParaRPr lang="ko-KR" altLang="en-US" sz="2500" b="1">
                <a:latin typeface="Nanum Square Round"/>
                <a:ea typeface="Nanum Square Round"/>
              </a:endParaRPr>
            </a:p>
          </p:txBody>
        </p:sp>
      </p:grpSp>
      <p:sp>
        <p:nvSpPr>
          <p:cNvPr id="2" name="Google Shape;257;p8"/>
          <p:cNvSpPr txBox="1"/>
          <p:nvPr/>
        </p:nvSpPr>
        <p:spPr>
          <a:xfrm>
            <a:off x="10134391" y="962025"/>
            <a:ext cx="5487079" cy="21812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298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48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의사와 </a:t>
            </a:r>
            <a:r>
              <a:rPr lang="en-US" altLang="ko-KR" sz="4800" b="1" i="0" u="none" strike="noStrike" cap="none">
                <a:solidFill>
                  <a:srgbClr val="000000"/>
                </a:solidFill>
                <a:latin typeface="TDTD강굴림"/>
                <a:ea typeface="TDTD강굴림"/>
              </a:rPr>
              <a:t>AI</a:t>
            </a:r>
          </a:p>
        </p:txBody>
      </p:sp>
      <p:pic>
        <p:nvPicPr>
          <p:cNvPr id="461" name="그림 4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71477" y="3086100"/>
            <a:ext cx="6753322" cy="4572000"/>
          </a:xfrm>
          <a:prstGeom prst="rect">
            <a:avLst/>
          </a:prstGeom>
        </p:spPr>
      </p:pic>
      <p:grpSp>
        <p:nvGrpSpPr>
          <p:cNvPr id="463" name="Google Shape;443;p14"/>
          <p:cNvGrpSpPr/>
          <p:nvPr/>
        </p:nvGrpSpPr>
        <p:grpSpPr>
          <a:xfrm>
            <a:off x="9372600" y="5143499"/>
            <a:ext cx="7116111" cy="3124197"/>
            <a:chOff x="8785341" y="3219072"/>
            <a:chExt cx="6508519" cy="2043019"/>
          </a:xfrm>
        </p:grpSpPr>
        <p:grpSp>
          <p:nvGrpSpPr>
            <p:cNvPr id="464" name="Google Shape;444;p14"/>
            <p:cNvGrpSpPr/>
            <p:nvPr/>
          </p:nvGrpSpPr>
          <p:grpSpPr>
            <a:xfrm>
              <a:off x="8785341" y="3429000"/>
              <a:ext cx="6508518" cy="1833091"/>
              <a:chOff x="0" y="-47625"/>
              <a:chExt cx="2881023" cy="1106471"/>
            </a:xfrm>
          </p:grpSpPr>
          <p:sp>
            <p:nvSpPr>
              <p:cNvPr id="465" name="Google Shape;445;p14"/>
              <p:cNvSpPr/>
              <p:nvPr/>
            </p:nvSpPr>
            <p:spPr>
              <a:xfrm>
                <a:off x="0" y="0"/>
                <a:ext cx="2881023" cy="1058846"/>
              </a:xfrm>
              <a:custGeom>
                <a:avLst/>
                <a:gdLst/>
                <a:ahLst/>
                <a:cxnLst/>
                <a:rect l="l" t="t" r="r" b="b"/>
                <a:pathLst>
                  <a:path w="2881023" h="1058846" extrusionOk="0">
                    <a:moveTo>
                      <a:pt x="16278" y="0"/>
                    </a:moveTo>
                    <a:lnTo>
                      <a:pt x="2864745" y="0"/>
                    </a:lnTo>
                    <a:cubicBezTo>
                      <a:pt x="2869062" y="0"/>
                      <a:pt x="2873203" y="1715"/>
                      <a:pt x="2876256" y="4768"/>
                    </a:cubicBezTo>
                    <a:cubicBezTo>
                      <a:pt x="2879308" y="7820"/>
                      <a:pt x="2881023" y="11961"/>
                      <a:pt x="2881023" y="16278"/>
                    </a:cubicBezTo>
                    <a:lnTo>
                      <a:pt x="2881023" y="1042568"/>
                    </a:lnTo>
                    <a:cubicBezTo>
                      <a:pt x="2881023" y="1051558"/>
                      <a:pt x="2873735" y="1058846"/>
                      <a:pt x="2864745" y="1058846"/>
                    </a:cubicBezTo>
                    <a:lnTo>
                      <a:pt x="16278" y="1058846"/>
                    </a:lnTo>
                    <a:cubicBezTo>
                      <a:pt x="7288" y="1058846"/>
                      <a:pt x="0" y="1051558"/>
                      <a:pt x="0" y="1042568"/>
                    </a:cubicBezTo>
                    <a:lnTo>
                      <a:pt x="0" y="16278"/>
                    </a:lnTo>
                    <a:cubicBezTo>
                      <a:pt x="0" y="7288"/>
                      <a:pt x="7288" y="0"/>
                      <a:pt x="16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 cmpd="sng">
                <a:solidFill>
                  <a:srgbClr val="0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45700" rIns="91424" bIns="45700" anchor="t" anchorCtr="0">
                <a:noAutofit/>
              </a:bodyPr>
              <a:lstStyle/>
              <a:p>
                <a:pPr marL="0" lvl="0" indent="0" algn="ctr" rtl="0">
                  <a:lnSpc>
                    <a:spcPct val="15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2500" b="1">
                    <a:latin typeface="Nanum Square Round"/>
                    <a:ea typeface="Nanum Square Round"/>
                  </a:rPr>
                  <a:t>환자의 진료 기록과 체질 데이터를 바탕으로 </a:t>
                </a:r>
              </a:p>
              <a:p>
                <a:pPr marL="0" lvl="0" indent="0" algn="ctr" rtl="0">
                  <a:lnSpc>
                    <a:spcPct val="15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2500" b="1">
                    <a:latin typeface="Nanum Square Round"/>
                    <a:ea typeface="Nanum Square Round"/>
                  </a:rPr>
                  <a:t>치료 방법이나 약물을 추천</a:t>
                </a:r>
              </a:p>
              <a:p>
                <a:pPr marL="0" lvl="0" indent="0" algn="ctr" rtl="0">
                  <a:lnSpc>
                    <a:spcPct val="15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2500" b="1">
                    <a:latin typeface="Nanum Square Round"/>
                    <a:ea typeface="Nanum Square Round"/>
                  </a:rPr>
                  <a:t>인공지능 로봇이 입원해있는 환자의 얼굴과 음성인식 가능</a:t>
                </a:r>
                <a:endParaRPr lang="ko-KR" altLang="en-US" sz="2500">
                  <a:latin typeface="Nanum Square Round"/>
                  <a:ea typeface="Nanum Square Round"/>
                </a:endParaRPr>
              </a:p>
              <a:p>
                <a:pPr marL="0" lvl="0" indent="0" algn="ctr" rtl="0">
                  <a:lnSpc>
                    <a:spcPct val="15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lang="ko-KR" altLang="en-US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46;p14"/>
              <p:cNvSpPr txBox="1"/>
              <p:nvPr/>
            </p:nvSpPr>
            <p:spPr>
              <a:xfrm>
                <a:off x="0" y="-47625"/>
                <a:ext cx="2880900" cy="11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7" name="Google Shape;449;p14"/>
            <p:cNvSpPr txBox="1"/>
            <p:nvPr/>
          </p:nvSpPr>
          <p:spPr>
            <a:xfrm>
              <a:off x="9010360" y="3219072"/>
              <a:ext cx="3114789" cy="727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400" b="1" i="0" u="none" strike="noStrike" cap="none">
                <a:solidFill>
                  <a:schemeClr val="lt1"/>
                </a:solidFill>
                <a:latin typeface="Nanum Square Round Bold"/>
                <a:ea typeface="Nanum Square Round Bold"/>
              </a:endParaRPr>
            </a:p>
          </p:txBody>
        </p:sp>
        <p:sp>
          <p:nvSpPr>
            <p:cNvPr id="468" name="Google Shape;450;p14"/>
            <p:cNvSpPr txBox="1"/>
            <p:nvPr/>
          </p:nvSpPr>
          <p:spPr>
            <a:xfrm>
              <a:off x="8785341" y="3789181"/>
              <a:ext cx="6508500" cy="4384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endParaRPr lang="ko-KR" altLang="en-US" sz="1900">
                <a:latin typeface="Nanum Square Round"/>
                <a:ea typeface="Nanum Square Roun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4033" y="608119"/>
            <a:ext cx="16562913" cy="8784712"/>
            <a:chOff x="-5734" y="-47625"/>
            <a:chExt cx="4362249" cy="2313669"/>
          </a:xfrm>
        </p:grpSpPr>
        <p:sp>
          <p:nvSpPr>
            <p:cNvPr id="6" name="Freeform 6"/>
            <p:cNvSpPr/>
            <p:nvPr/>
          </p:nvSpPr>
          <p:spPr>
            <a:xfrm>
              <a:off x="-5734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2496799" y="5372100"/>
            <a:ext cx="3733801" cy="3352800"/>
          </a:xfrm>
          <a:custGeom>
            <a:avLst/>
            <a:gdLst/>
            <a:ahLst/>
            <a:cxnLst/>
            <a:rect l="l" t="t" r="r" b="b"/>
            <a:pathLst>
              <a:path w="5182741" h="4476004">
                <a:moveTo>
                  <a:pt x="5182741" y="0"/>
                </a:moveTo>
                <a:lnTo>
                  <a:pt x="0" y="0"/>
                </a:lnTo>
                <a:lnTo>
                  <a:pt x="0" y="4476004"/>
                </a:lnTo>
                <a:lnTo>
                  <a:pt x="5182741" y="4476004"/>
                </a:lnTo>
                <a:lnTo>
                  <a:pt x="51827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103594" y="3517812"/>
            <a:ext cx="14422669" cy="1473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697"/>
              </a:lnSpc>
            </a:pPr>
            <a:r>
              <a:rPr lang="en-US" sz="7200" b="1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AI </a:t>
            </a:r>
            <a:r>
              <a:rPr lang="ko-KR" altLang="en-US" sz="7200" b="1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탐험대</a:t>
            </a:r>
            <a:r>
              <a:rPr lang="en-US" altLang="ko-KR" sz="7200" b="1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: </a:t>
            </a:r>
            <a:r>
              <a:rPr lang="ko-KR" altLang="en-US" sz="7200" b="1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대화 속에 숨은 진실 찾기</a:t>
            </a:r>
            <a:endParaRPr lang="en-US" sz="7200" b="1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704676" y="3246396"/>
            <a:ext cx="6783398" cy="288770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23535"/>
              </a:lnSpc>
              <a:spcBef>
                <a:spcPct val="0"/>
              </a:spcBef>
              <a:defRPr/>
            </a:pPr>
            <a:r>
              <a:rPr lang="en-US" sz="1681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Q &amp; 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1914" y="6359209"/>
            <a:ext cx="7844172" cy="5368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ko-KR" altLang="en-US" sz="50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궁금한 점을 질문해주세요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g35adc001524_0_6"/>
          <p:cNvGrpSpPr/>
          <p:nvPr/>
        </p:nvGrpSpPr>
        <p:grpSpPr>
          <a:xfrm>
            <a:off x="921054" y="713343"/>
            <a:ext cx="16541575" cy="8784770"/>
            <a:chOff x="0" y="-47625"/>
            <a:chExt cx="4356600" cy="2313669"/>
          </a:xfrm>
        </p:grpSpPr>
        <p:sp>
          <p:nvSpPr>
            <p:cNvPr id="496" name="Google Shape;496;g35adc001524_0_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g35adc001524_0_6"/>
            <p:cNvSpPr txBox="1"/>
            <p:nvPr/>
          </p:nvSpPr>
          <p:spPr>
            <a:xfrm>
              <a:off x="0" y="-47625"/>
              <a:ext cx="4356600" cy="231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8" name="Google Shape;498;g35adc001524_0_6"/>
          <p:cNvCxnSpPr/>
          <p:nvPr/>
        </p:nvCxnSpPr>
        <p:spPr>
          <a:xfrm>
            <a:off x="825804" y="1657442"/>
            <a:ext cx="16541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499" name="Google Shape;499;g35adc001524_0_6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" name="Google Shape;500;g35adc001524_0_6"/>
          <p:cNvGrpSpPr/>
          <p:nvPr/>
        </p:nvGrpSpPr>
        <p:grpSpPr>
          <a:xfrm>
            <a:off x="825804" y="608118"/>
            <a:ext cx="16541575" cy="8784770"/>
            <a:chOff x="0" y="-47625"/>
            <a:chExt cx="4356600" cy="2313669"/>
          </a:xfrm>
        </p:grpSpPr>
        <p:sp>
          <p:nvSpPr>
            <p:cNvPr id="501" name="Google Shape;501;g35adc001524_0_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g35adc001524_0_6"/>
            <p:cNvSpPr txBox="1"/>
            <p:nvPr/>
          </p:nvSpPr>
          <p:spPr>
            <a:xfrm>
              <a:off x="0" y="-47625"/>
              <a:ext cx="4356600" cy="231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g35adc001524_0_6"/>
          <p:cNvSpPr txBox="1"/>
          <p:nvPr/>
        </p:nvSpPr>
        <p:spPr>
          <a:xfrm>
            <a:off x="3231880" y="1762668"/>
            <a:ext cx="11919600" cy="25244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0" b="1" dirty="0" err="1">
                <a:latin typeface="TDTD강굴림"/>
                <a:ea typeface="TDTD강굴림"/>
              </a:rPr>
              <a:t>만족도</a:t>
            </a:r>
            <a:r>
              <a:rPr lang="en-US" sz="13000" b="1" dirty="0">
                <a:latin typeface="TDTD강굴림"/>
                <a:ea typeface="TDTD강굴림"/>
              </a:rPr>
              <a:t> </a:t>
            </a:r>
            <a:r>
              <a:rPr lang="en-US" sz="13000" b="1" dirty="0" err="1">
                <a:latin typeface="TDTD강굴림"/>
                <a:ea typeface="TDTD강굴림"/>
              </a:rPr>
              <a:t>조사</a:t>
            </a:r>
            <a:endParaRPr sz="200" b="1" i="0" u="none" strike="noStrike" cap="none" dirty="0">
              <a:solidFill>
                <a:srgbClr val="000000"/>
              </a:solidFill>
              <a:latin typeface="TDTD강굴림"/>
              <a:ea typeface="TDTD강굴림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FDD9CD-9ACA-6556-E693-1D0D8CEE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87" y="4991100"/>
            <a:ext cx="3400425" cy="340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1733855" y="4401208"/>
            <a:ext cx="4922380" cy="4260096"/>
          </a:xfrm>
          <a:custGeom>
            <a:avLst/>
            <a:gdLst/>
            <a:ahLst/>
            <a:cxnLst/>
            <a:rect l="l" t="t" r="r" b="b"/>
            <a:pathLst>
              <a:path w="4922380" h="4260096">
                <a:moveTo>
                  <a:pt x="0" y="0"/>
                </a:moveTo>
                <a:lnTo>
                  <a:pt x="4922380" y="0"/>
                </a:lnTo>
                <a:lnTo>
                  <a:pt x="4922380" y="4260096"/>
                </a:lnTo>
                <a:lnTo>
                  <a:pt x="0" y="4260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238857" y="3973691"/>
            <a:ext cx="9867543" cy="160795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12697"/>
              </a:lnSpc>
              <a:spcBef>
                <a:spcPct val="0"/>
              </a:spcBef>
              <a:defRPr/>
            </a:pPr>
            <a:r>
              <a:rPr lang="en-US" sz="9069" b="1" u="none" strike="noStrike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1057D-4ECB-20E0-5E6E-2AD1B4A29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1766CC2-D0FB-FBC4-B19E-E000C01E2388}"/>
              </a:ext>
            </a:extLst>
          </p:cNvPr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6C52E22-A991-A41E-F425-A4B3A9F8F62B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E5430FA-1295-464F-C7E4-2E345603B42D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FABAB94-034E-053D-5553-818476D42D1E}"/>
              </a:ext>
            </a:extLst>
          </p:cNvPr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386117A-F323-D823-7106-325E87776883}"/>
                </a:ext>
              </a:extLst>
            </p:cNvPr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0244A9A-1C41-14D2-5BDA-1095B17707E2}"/>
                </a:ext>
              </a:extLst>
            </p:cNvPr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A454ABC6-4E1C-752D-3AE0-E36C4E77A920}"/>
              </a:ext>
            </a:extLst>
          </p:cNvPr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D0CC8D4-1515-D6EB-5540-9FFF4D0011ED}"/>
              </a:ext>
            </a:extLst>
          </p:cNvPr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1349C9B-05CD-3828-2E17-D01EB59D8E75}"/>
              </a:ext>
            </a:extLst>
          </p:cNvPr>
          <p:cNvSpPr/>
          <p:nvPr/>
        </p:nvSpPr>
        <p:spPr>
          <a:xfrm>
            <a:off x="13370545" y="5993700"/>
            <a:ext cx="3329868" cy="2760764"/>
          </a:xfrm>
          <a:custGeom>
            <a:avLst/>
            <a:gdLst/>
            <a:ahLst/>
            <a:cxnLst/>
            <a:rect l="l" t="t" r="r" b="b"/>
            <a:pathLst>
              <a:path w="3329868" h="2760764">
                <a:moveTo>
                  <a:pt x="0" y="0"/>
                </a:moveTo>
                <a:lnTo>
                  <a:pt x="3329869" y="0"/>
                </a:lnTo>
                <a:lnTo>
                  <a:pt x="3329869" y="2760764"/>
                </a:lnTo>
                <a:lnTo>
                  <a:pt x="0" y="2760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CCF2216-2CEF-4AD2-C8CF-0107E38F5E18}"/>
              </a:ext>
            </a:extLst>
          </p:cNvPr>
          <p:cNvSpPr txBox="1"/>
          <p:nvPr/>
        </p:nvSpPr>
        <p:spPr>
          <a:xfrm>
            <a:off x="5704676" y="2919228"/>
            <a:ext cx="6783398" cy="260295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0" indent="0" algn="ctr">
              <a:lnSpc>
                <a:spcPts val="23535"/>
              </a:lnSpc>
              <a:spcBef>
                <a:spcPct val="0"/>
              </a:spcBef>
            </a:pPr>
            <a:r>
              <a:rPr lang="en-US" sz="9800" b="1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AI </a:t>
            </a:r>
            <a:r>
              <a:rPr lang="ko-KR" altLang="en-US" sz="9800" b="1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윤리 교육</a:t>
            </a:r>
            <a:endParaRPr lang="en-US" sz="9800" b="1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</p:spTree>
    <p:extLst>
      <p:ext uri="{BB962C8B-B14F-4D97-AF65-F5344CB8AC3E}">
        <p14:creationId xmlns:p14="http://schemas.microsoft.com/office/powerpoint/2010/main" val="60892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TDTD강굴림"/>
                <a:ea typeface="TDTD강굴림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>
                <a:latin typeface="TDTD강굴림"/>
                <a:ea typeface="TDTD강굴림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525717" y="3577432"/>
            <a:ext cx="5090436" cy="106800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spcBef>
                <a:spcPct val="0"/>
              </a:spcBef>
              <a:defRPr/>
            </a:pPr>
            <a:endParaRPr/>
          </a:p>
        </p:txBody>
      </p:sp>
      <p:sp>
        <p:nvSpPr>
          <p:cNvPr id="29" name="Freeform 29"/>
          <p:cNvSpPr/>
          <p:nvPr/>
        </p:nvSpPr>
        <p:spPr>
          <a:xfrm>
            <a:off x="2525717" y="3762586"/>
            <a:ext cx="1017371" cy="887178"/>
          </a:xfrm>
          <a:custGeom>
            <a:avLst/>
            <a:gdLst/>
            <a:ahLst/>
            <a:cxnLst/>
            <a:rect l="l" t="t" r="r" b="b"/>
            <a:pathLst>
              <a:path w="267949" h="233660">
                <a:moveTo>
                  <a:pt x="116830" y="0"/>
                </a:moveTo>
                <a:lnTo>
                  <a:pt x="151119" y="0"/>
                </a:lnTo>
                <a:cubicBezTo>
                  <a:pt x="215643" y="0"/>
                  <a:pt x="267949" y="52307"/>
                  <a:pt x="267949" y="116830"/>
                </a:cubicBezTo>
                <a:lnTo>
                  <a:pt x="267949" y="116830"/>
                </a:lnTo>
                <a:cubicBezTo>
                  <a:pt x="267949" y="147815"/>
                  <a:pt x="255641" y="177531"/>
                  <a:pt x="233731" y="199441"/>
                </a:cubicBezTo>
                <a:cubicBezTo>
                  <a:pt x="211821" y="221351"/>
                  <a:pt x="182105" y="233660"/>
                  <a:pt x="151119" y="233660"/>
                </a:cubicBezTo>
                <a:lnTo>
                  <a:pt x="116830" y="233660"/>
                </a:lnTo>
                <a:cubicBezTo>
                  <a:pt x="52307" y="233660"/>
                  <a:pt x="0" y="181353"/>
                  <a:pt x="0" y="116830"/>
                </a:cubicBezTo>
                <a:lnTo>
                  <a:pt x="0" y="116830"/>
                </a:lnTo>
                <a:cubicBezTo>
                  <a:pt x="0" y="52307"/>
                  <a:pt x="52307" y="0"/>
                  <a:pt x="11683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2" name="TextBox 52"/>
          <p:cNvSpPr txBox="1"/>
          <p:nvPr/>
        </p:nvSpPr>
        <p:spPr>
          <a:xfrm>
            <a:off x="2767371" y="3884283"/>
            <a:ext cx="534059" cy="5303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chemeClr val="bg1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07259" y="4747355"/>
            <a:ext cx="5090436" cy="106800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spcBef>
                <a:spcPct val="0"/>
              </a:spcBef>
              <a:defRPr/>
            </a:pPr>
            <a:endParaRPr/>
          </a:p>
        </p:txBody>
      </p:sp>
      <p:grpSp>
        <p:nvGrpSpPr>
          <p:cNvPr id="40" name="Group 40"/>
          <p:cNvGrpSpPr/>
          <p:nvPr/>
        </p:nvGrpSpPr>
        <p:grpSpPr>
          <a:xfrm>
            <a:off x="2507259" y="4929438"/>
            <a:ext cx="1017371" cy="887178"/>
            <a:chOff x="0" y="0"/>
            <a:chExt cx="267949" cy="23366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chemeClr val="tx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4056818" y="5054207"/>
            <a:ext cx="3245305" cy="53696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  <a:defRPr/>
            </a:pPr>
            <a:r>
              <a:rPr lang="ko-KR" altLang="en-US" sz="4000" b="1">
                <a:latin typeface="TDTD강굴림"/>
                <a:ea typeface="TDTD강굴림"/>
                <a:cs typeface="Nanum Square Round"/>
                <a:sym typeface="Nanum Square Round"/>
              </a:rPr>
              <a:t>안정성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48915" y="5054207"/>
            <a:ext cx="534059" cy="5303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chemeClr val="bg1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87309" y="5868795"/>
            <a:ext cx="5090436" cy="106800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spcBef>
                <a:spcPct val="0"/>
              </a:spcBef>
              <a:defRPr/>
            </a:pPr>
            <a:endParaRPr/>
          </a:p>
        </p:txBody>
      </p:sp>
      <p:grpSp>
        <p:nvGrpSpPr>
          <p:cNvPr id="43" name="Group 43"/>
          <p:cNvGrpSpPr/>
          <p:nvPr/>
        </p:nvGrpSpPr>
        <p:grpSpPr>
          <a:xfrm>
            <a:off x="2487309" y="6050877"/>
            <a:ext cx="1017371" cy="887178"/>
            <a:chOff x="0" y="0"/>
            <a:chExt cx="267949" cy="23366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chemeClr val="tx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4036868" y="6175646"/>
            <a:ext cx="3245305" cy="53947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  <a:defRPr/>
            </a:pPr>
            <a:r>
              <a:rPr lang="ko-KR" altLang="en-US" sz="4000" b="1">
                <a:latin typeface="TDTD강굴림"/>
                <a:ea typeface="TDTD강굴림"/>
                <a:cs typeface="Nanum Square Round"/>
                <a:sym typeface="Nanum Square Round"/>
              </a:rPr>
              <a:t>투명성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728965" y="6175646"/>
            <a:ext cx="534059" cy="5303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chemeClr val="bg1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3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567886" y="2202332"/>
            <a:ext cx="7152228" cy="131966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  <a:defRPr/>
            </a:pPr>
            <a:r>
              <a:rPr lang="ko-KR" altLang="en-US" sz="7669" b="1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목차</a:t>
            </a:r>
            <a:endParaRPr lang="en-US" sz="7669" b="1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  <p:cxnSp>
        <p:nvCxnSpPr>
          <p:cNvPr id="51" name="Google Shape;112;p3"/>
          <p:cNvCxnSpPr/>
          <p:nvPr/>
        </p:nvCxnSpPr>
        <p:spPr>
          <a:xfrm>
            <a:off x="9144000" y="3924300"/>
            <a:ext cx="10587" cy="5468530"/>
          </a:xfrm>
          <a:prstGeom prst="straightConnector1">
            <a:avLst/>
          </a:prstGeom>
          <a:ln>
            <a:headEnd w="med" len="med"/>
            <a:tailEnd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24"/>
          <p:cNvSpPr txBox="1"/>
          <p:nvPr/>
        </p:nvSpPr>
        <p:spPr>
          <a:xfrm>
            <a:off x="2490227" y="7015408"/>
            <a:ext cx="5090436" cy="106800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spcBef>
                <a:spcPct val="0"/>
              </a:spcBef>
              <a:defRPr/>
            </a:pPr>
            <a:endParaRPr/>
          </a:p>
        </p:txBody>
      </p:sp>
      <p:grpSp>
        <p:nvGrpSpPr>
          <p:cNvPr id="69" name="Group 43"/>
          <p:cNvGrpSpPr/>
          <p:nvPr/>
        </p:nvGrpSpPr>
        <p:grpSpPr>
          <a:xfrm>
            <a:off x="2490227" y="7197490"/>
            <a:ext cx="1017371" cy="887178"/>
            <a:chOff x="0" y="0"/>
            <a:chExt cx="267949" cy="233660"/>
          </a:xfrm>
        </p:grpSpPr>
        <p:sp>
          <p:nvSpPr>
            <p:cNvPr id="72" name="Freeform 44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chemeClr val="tx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3" name="TextBox 45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70" name="TextBox 50"/>
          <p:cNvSpPr txBox="1"/>
          <p:nvPr/>
        </p:nvSpPr>
        <p:spPr>
          <a:xfrm>
            <a:off x="4039786" y="7322259"/>
            <a:ext cx="3245305" cy="53586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  <a:defRPr/>
            </a:pPr>
            <a:r>
              <a:rPr lang="ko-KR" altLang="en-US" sz="4000" b="1">
                <a:latin typeface="TDTD강굴림"/>
                <a:ea typeface="TDTD강굴림"/>
                <a:cs typeface="Nanum Square Round"/>
                <a:sym typeface="Nanum Square Round"/>
              </a:rPr>
              <a:t>편향성</a:t>
            </a:r>
          </a:p>
        </p:txBody>
      </p:sp>
      <p:sp>
        <p:nvSpPr>
          <p:cNvPr id="71" name="TextBox 56"/>
          <p:cNvSpPr txBox="1"/>
          <p:nvPr/>
        </p:nvSpPr>
        <p:spPr>
          <a:xfrm>
            <a:off x="2731883" y="7322259"/>
            <a:ext cx="569547" cy="51296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endParaRPr lang="en-US" sz="2799" b="1">
              <a:solidFill>
                <a:srgbClr val="000000"/>
              </a:solidFill>
              <a:latin typeface="TDTD강굴림"/>
              <a:ea typeface="TDTD강굴림"/>
              <a:cs typeface="Nanum Square Round Bold"/>
              <a:sym typeface="Nanum Square Round Bold"/>
            </a:endParaRPr>
          </a:p>
        </p:txBody>
      </p:sp>
      <p:sp>
        <p:nvSpPr>
          <p:cNvPr id="85" name="TextBox 12"/>
          <p:cNvSpPr txBox="1"/>
          <p:nvPr/>
        </p:nvSpPr>
        <p:spPr>
          <a:xfrm>
            <a:off x="10707337" y="3532798"/>
            <a:ext cx="5090436" cy="106800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spcBef>
                <a:spcPct val="0"/>
              </a:spcBef>
              <a:defRPr/>
            </a:pPr>
            <a:endParaRPr/>
          </a:p>
        </p:txBody>
      </p:sp>
      <p:grpSp>
        <p:nvGrpSpPr>
          <p:cNvPr id="80" name="Group 28"/>
          <p:cNvGrpSpPr/>
          <p:nvPr/>
        </p:nvGrpSpPr>
        <p:grpSpPr>
          <a:xfrm>
            <a:off x="10707337" y="3537126"/>
            <a:ext cx="1017371" cy="1068004"/>
            <a:chOff x="0" y="-47625"/>
            <a:chExt cx="267949" cy="281285"/>
          </a:xfrm>
        </p:grpSpPr>
        <p:sp>
          <p:nvSpPr>
            <p:cNvPr id="82" name="Freeform 29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chemeClr val="tx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3" name="TextBox 30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81" name="TextBox 46"/>
          <p:cNvSpPr txBox="1"/>
          <p:nvPr/>
        </p:nvSpPr>
        <p:spPr>
          <a:xfrm>
            <a:off x="12157274" y="3853713"/>
            <a:ext cx="4378126" cy="53731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  <a:defRPr/>
            </a:pPr>
            <a:r>
              <a:rPr lang="ko-KR" altLang="en-US" sz="4000" b="1">
                <a:latin typeface="TDTD강굴림"/>
                <a:ea typeface="TDTD강굴림"/>
                <a:cs typeface="Nanum Square Round"/>
                <a:sym typeface="Nanum Square Round"/>
              </a:rPr>
              <a:t>에띠와 </a:t>
            </a:r>
            <a:r>
              <a:rPr lang="en-US" altLang="ko-KR" sz="4000" b="1">
                <a:latin typeface="TDTD강굴림"/>
                <a:ea typeface="TDTD강굴림"/>
                <a:cs typeface="Nanum Square Round"/>
                <a:sym typeface="Nanum Square Round"/>
              </a:rPr>
              <a:t>AI </a:t>
            </a:r>
            <a:r>
              <a:rPr lang="ko-KR" altLang="en-US" sz="4000" b="1">
                <a:latin typeface="TDTD강굴림"/>
                <a:ea typeface="TDTD강굴림"/>
                <a:cs typeface="Nanum Square Round"/>
                <a:sym typeface="Nanum Square Round"/>
              </a:rPr>
              <a:t>윤리 실습</a:t>
            </a:r>
            <a:endParaRPr lang="en-US" sz="4000" b="1">
              <a:latin typeface="TDTD강굴림"/>
              <a:ea typeface="TDTD강굴림"/>
              <a:cs typeface="Nanum Square Round"/>
              <a:sym typeface="Nanum Square Round"/>
            </a:endParaRPr>
          </a:p>
        </p:txBody>
      </p:sp>
      <p:sp>
        <p:nvSpPr>
          <p:cNvPr id="78" name="TextBox 52"/>
          <p:cNvSpPr txBox="1"/>
          <p:nvPr/>
        </p:nvSpPr>
        <p:spPr>
          <a:xfrm>
            <a:off x="10948991" y="3839649"/>
            <a:ext cx="534059" cy="5303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chemeClr val="bg1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5</a:t>
            </a:r>
          </a:p>
        </p:txBody>
      </p:sp>
      <p:sp>
        <p:nvSpPr>
          <p:cNvPr id="94" name="TextBox 18"/>
          <p:cNvSpPr txBox="1"/>
          <p:nvPr/>
        </p:nvSpPr>
        <p:spPr>
          <a:xfrm>
            <a:off x="10688879" y="4702721"/>
            <a:ext cx="5090436" cy="106800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spcBef>
                <a:spcPct val="0"/>
              </a:spcBef>
              <a:defRPr/>
            </a:pPr>
            <a:endParaRPr/>
          </a:p>
        </p:txBody>
      </p:sp>
      <p:grpSp>
        <p:nvGrpSpPr>
          <p:cNvPr id="88" name="Group 40"/>
          <p:cNvGrpSpPr/>
          <p:nvPr/>
        </p:nvGrpSpPr>
        <p:grpSpPr>
          <a:xfrm>
            <a:off x="10688879" y="4884804"/>
            <a:ext cx="1017371" cy="887178"/>
            <a:chOff x="0" y="0"/>
            <a:chExt cx="267949" cy="233660"/>
          </a:xfrm>
        </p:grpSpPr>
        <p:sp>
          <p:nvSpPr>
            <p:cNvPr id="91" name="Freeform 41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chemeClr val="tx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2" name="TextBox 42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89" name="TextBox 48"/>
          <p:cNvSpPr txBox="1"/>
          <p:nvPr/>
        </p:nvSpPr>
        <p:spPr>
          <a:xfrm>
            <a:off x="12254774" y="5067869"/>
            <a:ext cx="4128226" cy="5423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  <a:defRPr/>
            </a:pPr>
            <a:r>
              <a:rPr lang="en-US" altLang="ko-KR" sz="4000" b="1">
                <a:latin typeface="TDTD강굴림"/>
                <a:ea typeface="TDTD강굴림"/>
                <a:cs typeface="Nanum Square Round"/>
                <a:sym typeface="Nanum Square Round"/>
              </a:rPr>
              <a:t>AI </a:t>
            </a:r>
            <a:r>
              <a:rPr lang="ko-KR" altLang="en-US" sz="4000" b="1">
                <a:latin typeface="TDTD강굴림"/>
                <a:ea typeface="TDTD강굴림"/>
                <a:cs typeface="Nanum Square Round"/>
                <a:sym typeface="Nanum Square Round"/>
              </a:rPr>
              <a:t>관련 진로 교육</a:t>
            </a:r>
            <a:endParaRPr lang="en-US" altLang="ko-KR" sz="4000" b="1">
              <a:latin typeface="TDTD강굴림"/>
              <a:ea typeface="TDTD강굴림"/>
              <a:cs typeface="Nanum Square Round"/>
              <a:sym typeface="Nanum Square Round"/>
            </a:endParaRPr>
          </a:p>
        </p:txBody>
      </p:sp>
      <p:sp>
        <p:nvSpPr>
          <p:cNvPr id="90" name="TextBox 54"/>
          <p:cNvSpPr txBox="1"/>
          <p:nvPr/>
        </p:nvSpPr>
        <p:spPr>
          <a:xfrm>
            <a:off x="10930535" y="5009573"/>
            <a:ext cx="534059" cy="5303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chemeClr val="bg1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6</a:t>
            </a:r>
          </a:p>
        </p:txBody>
      </p:sp>
      <p:sp>
        <p:nvSpPr>
          <p:cNvPr id="103" name="TextBox 24"/>
          <p:cNvSpPr txBox="1"/>
          <p:nvPr/>
        </p:nvSpPr>
        <p:spPr>
          <a:xfrm>
            <a:off x="10668929" y="5824161"/>
            <a:ext cx="5090436" cy="106800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spcBef>
                <a:spcPct val="0"/>
              </a:spcBef>
              <a:defRPr/>
            </a:pPr>
            <a:endParaRPr/>
          </a:p>
        </p:txBody>
      </p:sp>
      <p:grpSp>
        <p:nvGrpSpPr>
          <p:cNvPr id="97" name="Group 43"/>
          <p:cNvGrpSpPr/>
          <p:nvPr/>
        </p:nvGrpSpPr>
        <p:grpSpPr>
          <a:xfrm>
            <a:off x="10668929" y="6006243"/>
            <a:ext cx="1017371" cy="887178"/>
            <a:chOff x="0" y="0"/>
            <a:chExt cx="267949" cy="233660"/>
          </a:xfrm>
        </p:grpSpPr>
        <p:sp>
          <p:nvSpPr>
            <p:cNvPr id="100" name="Freeform 44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chemeClr val="tx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1" name="TextBox 45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98" name="TextBox 50"/>
          <p:cNvSpPr txBox="1"/>
          <p:nvPr/>
        </p:nvSpPr>
        <p:spPr>
          <a:xfrm>
            <a:off x="12218488" y="6229290"/>
            <a:ext cx="3245305" cy="53346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4000" b="1">
                <a:latin typeface="TDTD강굴림"/>
                <a:ea typeface="TDTD강굴림"/>
                <a:cs typeface="Nanum Square Round"/>
                <a:sym typeface="Nanum Square Round"/>
              </a:rPr>
              <a:t>Q&amp;A</a:t>
            </a:r>
          </a:p>
        </p:txBody>
      </p:sp>
      <p:sp>
        <p:nvSpPr>
          <p:cNvPr id="99" name="TextBox 56"/>
          <p:cNvSpPr txBox="1"/>
          <p:nvPr/>
        </p:nvSpPr>
        <p:spPr>
          <a:xfrm>
            <a:off x="10910585" y="6131012"/>
            <a:ext cx="534059" cy="5303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chemeClr val="bg1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7</a:t>
            </a:r>
          </a:p>
        </p:txBody>
      </p:sp>
      <p:sp>
        <p:nvSpPr>
          <p:cNvPr id="112" name="TextBox 24"/>
          <p:cNvSpPr txBox="1"/>
          <p:nvPr/>
        </p:nvSpPr>
        <p:spPr>
          <a:xfrm>
            <a:off x="10671847" y="6970774"/>
            <a:ext cx="5090436" cy="106800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spcBef>
                <a:spcPct val="0"/>
              </a:spcBef>
              <a:defRPr/>
            </a:pPr>
            <a:endParaRPr/>
          </a:p>
        </p:txBody>
      </p:sp>
      <p:grpSp>
        <p:nvGrpSpPr>
          <p:cNvPr id="106" name="Group 43"/>
          <p:cNvGrpSpPr/>
          <p:nvPr/>
        </p:nvGrpSpPr>
        <p:grpSpPr>
          <a:xfrm>
            <a:off x="10671847" y="7152856"/>
            <a:ext cx="1017371" cy="887178"/>
            <a:chOff x="0" y="0"/>
            <a:chExt cx="267949" cy="233660"/>
          </a:xfrm>
        </p:grpSpPr>
        <p:sp>
          <p:nvSpPr>
            <p:cNvPr id="109" name="Freeform 44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chemeClr val="tx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0" name="TextBox 45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107" name="TextBox 50"/>
          <p:cNvSpPr txBox="1"/>
          <p:nvPr/>
        </p:nvSpPr>
        <p:spPr>
          <a:xfrm>
            <a:off x="12223294" y="7353300"/>
            <a:ext cx="3245306" cy="5429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4283"/>
              </a:lnSpc>
              <a:spcBef>
                <a:spcPct val="0"/>
              </a:spcBef>
              <a:defRPr/>
            </a:pPr>
            <a:r>
              <a:rPr lang="ko-KR" altLang="en-US" sz="4000" b="1">
                <a:latin typeface="TDTD강굴림"/>
                <a:ea typeface="TDTD강굴림"/>
                <a:cs typeface="Nanum Square Round"/>
                <a:sym typeface="Nanum Square Round"/>
              </a:rPr>
              <a:t>만족도 조사</a:t>
            </a:r>
            <a:endParaRPr lang="en-US" sz="4000" b="1">
              <a:latin typeface="TDTD강굴림"/>
              <a:ea typeface="TDTD강굴림"/>
              <a:cs typeface="Nanum Square Round"/>
              <a:sym typeface="Nanum Square Round"/>
            </a:endParaRPr>
          </a:p>
        </p:txBody>
      </p:sp>
      <p:sp>
        <p:nvSpPr>
          <p:cNvPr id="108" name="TextBox 56"/>
          <p:cNvSpPr txBox="1"/>
          <p:nvPr/>
        </p:nvSpPr>
        <p:spPr>
          <a:xfrm>
            <a:off x="10910585" y="7313563"/>
            <a:ext cx="534059" cy="5303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chemeClr val="bg1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8</a:t>
            </a:r>
          </a:p>
        </p:txBody>
      </p:sp>
      <p:sp>
        <p:nvSpPr>
          <p:cNvPr id="13" name="TextBox 56"/>
          <p:cNvSpPr txBox="1"/>
          <p:nvPr/>
        </p:nvSpPr>
        <p:spPr>
          <a:xfrm>
            <a:off x="2743200" y="7340497"/>
            <a:ext cx="558960" cy="5114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ko-KR" altLang="en-US" sz="2799" b="1">
                <a:solidFill>
                  <a:schemeClr val="bg1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４</a:t>
            </a:r>
            <a:endParaRPr lang="en-US" sz="2799" b="1">
              <a:solidFill>
                <a:schemeClr val="bg1"/>
              </a:solidFill>
              <a:latin typeface="TDTD강굴림"/>
              <a:ea typeface="TDTD강굴림"/>
              <a:cs typeface="Nanum Square Round Bold"/>
              <a:sym typeface="Nanum Square Round Bold"/>
            </a:endParaRPr>
          </a:p>
        </p:txBody>
      </p:sp>
      <p:sp>
        <p:nvSpPr>
          <p:cNvPr id="14" name="TextBox 46"/>
          <p:cNvSpPr txBox="1"/>
          <p:nvPr/>
        </p:nvSpPr>
        <p:spPr>
          <a:xfrm>
            <a:off x="4056818" y="3896145"/>
            <a:ext cx="3245305" cy="54250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  <a:defRPr/>
            </a:pPr>
            <a:r>
              <a:rPr lang="ko-KR" altLang="en-US" sz="4000" b="1">
                <a:latin typeface="TDTD강굴림"/>
                <a:ea typeface="TDTD강굴림"/>
                <a:cs typeface="Nanum Square Round"/>
                <a:sym typeface="Nanum Square Round"/>
              </a:rPr>
              <a:t>양면성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841557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825804" y="4610100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523083" y="4076700"/>
            <a:ext cx="895527" cy="1068004"/>
            <a:chOff x="0" y="-47625"/>
            <a:chExt cx="235859" cy="2812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5859" cy="233660"/>
            </a:xfrm>
            <a:custGeom>
              <a:avLst/>
              <a:gdLst/>
              <a:ahLst/>
              <a:cxnLst/>
              <a:rect l="l" t="t" r="r" b="b"/>
              <a:pathLst>
                <a:path w="235859" h="233660">
                  <a:moveTo>
                    <a:pt x="116830" y="0"/>
                  </a:moveTo>
                  <a:lnTo>
                    <a:pt x="119029" y="0"/>
                  </a:lnTo>
                  <a:cubicBezTo>
                    <a:pt x="150014" y="0"/>
                    <a:pt x="179730" y="12309"/>
                    <a:pt x="201640" y="34219"/>
                  </a:cubicBezTo>
                  <a:cubicBezTo>
                    <a:pt x="223550" y="56129"/>
                    <a:pt x="235859" y="85845"/>
                    <a:pt x="235859" y="116830"/>
                  </a:cubicBezTo>
                  <a:lnTo>
                    <a:pt x="235859" y="116830"/>
                  </a:lnTo>
                  <a:cubicBezTo>
                    <a:pt x="235859" y="181353"/>
                    <a:pt x="183552" y="233660"/>
                    <a:pt x="11902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35859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41884" y="4257526"/>
            <a:ext cx="895527" cy="887178"/>
            <a:chOff x="0" y="0"/>
            <a:chExt cx="235859" cy="23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859" cy="233660"/>
            </a:xfrm>
            <a:custGeom>
              <a:avLst/>
              <a:gdLst/>
              <a:ahLst/>
              <a:cxnLst/>
              <a:rect l="l" t="t" r="r" b="b"/>
              <a:pathLst>
                <a:path w="235859" h="233660">
                  <a:moveTo>
                    <a:pt x="116830" y="0"/>
                  </a:moveTo>
                  <a:lnTo>
                    <a:pt x="119029" y="0"/>
                  </a:lnTo>
                  <a:cubicBezTo>
                    <a:pt x="150014" y="0"/>
                    <a:pt x="179730" y="12309"/>
                    <a:pt x="201640" y="34219"/>
                  </a:cubicBezTo>
                  <a:cubicBezTo>
                    <a:pt x="223550" y="56129"/>
                    <a:pt x="235859" y="85845"/>
                    <a:pt x="235859" y="116830"/>
                  </a:cubicBezTo>
                  <a:lnTo>
                    <a:pt x="235859" y="116830"/>
                  </a:lnTo>
                  <a:cubicBezTo>
                    <a:pt x="235859" y="181353"/>
                    <a:pt x="183552" y="233660"/>
                    <a:pt x="11902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35859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44388" y="4257526"/>
            <a:ext cx="895527" cy="887178"/>
            <a:chOff x="0" y="0"/>
            <a:chExt cx="235859" cy="2336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5859" cy="233660"/>
            </a:xfrm>
            <a:custGeom>
              <a:avLst/>
              <a:gdLst/>
              <a:ahLst/>
              <a:cxnLst/>
              <a:rect l="l" t="t" r="r" b="b"/>
              <a:pathLst>
                <a:path w="235859" h="233660">
                  <a:moveTo>
                    <a:pt x="116830" y="0"/>
                  </a:moveTo>
                  <a:lnTo>
                    <a:pt x="119029" y="0"/>
                  </a:lnTo>
                  <a:cubicBezTo>
                    <a:pt x="150014" y="0"/>
                    <a:pt x="179730" y="12309"/>
                    <a:pt x="201640" y="34219"/>
                  </a:cubicBezTo>
                  <a:cubicBezTo>
                    <a:pt x="223550" y="56129"/>
                    <a:pt x="235859" y="85845"/>
                    <a:pt x="235859" y="116830"/>
                  </a:cubicBezTo>
                  <a:lnTo>
                    <a:pt x="235859" y="116830"/>
                  </a:lnTo>
                  <a:cubicBezTo>
                    <a:pt x="235859" y="181353"/>
                    <a:pt x="183552" y="233660"/>
                    <a:pt x="11902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35859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pic>
        <p:nvPicPr>
          <p:cNvPr id="48" name="그림 47" descr="텍스트, 전단지, 그래픽 디자인, 만화 영화이(가) 표시된 사진  AI가 생성한 콘텐츠는 부정확할 수 있습니다.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26874" y="6453536"/>
            <a:ext cx="3718126" cy="2086282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4712283" y="4257526"/>
            <a:ext cx="895527" cy="887178"/>
            <a:chOff x="0" y="0"/>
            <a:chExt cx="235859" cy="233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859" cy="233660"/>
            </a:xfrm>
            <a:custGeom>
              <a:avLst/>
              <a:gdLst/>
              <a:ahLst/>
              <a:cxnLst/>
              <a:rect l="l" t="t" r="r" b="b"/>
              <a:pathLst>
                <a:path w="235859" h="233660">
                  <a:moveTo>
                    <a:pt x="116830" y="0"/>
                  </a:moveTo>
                  <a:lnTo>
                    <a:pt x="119029" y="0"/>
                  </a:lnTo>
                  <a:cubicBezTo>
                    <a:pt x="150014" y="0"/>
                    <a:pt x="179730" y="12309"/>
                    <a:pt x="201640" y="34219"/>
                  </a:cubicBezTo>
                  <a:cubicBezTo>
                    <a:pt x="223550" y="56129"/>
                    <a:pt x="235859" y="85845"/>
                    <a:pt x="235859" y="116830"/>
                  </a:cubicBezTo>
                  <a:lnTo>
                    <a:pt x="235859" y="116830"/>
                  </a:lnTo>
                  <a:cubicBezTo>
                    <a:pt x="235859" y="181353"/>
                    <a:pt x="183552" y="233660"/>
                    <a:pt x="11902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35859" cy="2812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  <a:defRPr/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278896" y="8211079"/>
            <a:ext cx="1657828" cy="1693338"/>
          </a:xfrm>
          <a:custGeom>
            <a:avLst/>
            <a:gdLst/>
            <a:ahLst/>
            <a:cxnLst/>
            <a:rect l="l" t="t" r="r" b="b"/>
            <a:pathLst>
              <a:path w="1657828" h="1693338">
                <a:moveTo>
                  <a:pt x="0" y="0"/>
                </a:moveTo>
                <a:lnTo>
                  <a:pt x="1657828" y="0"/>
                </a:lnTo>
                <a:lnTo>
                  <a:pt x="1657828" y="1693338"/>
                </a:lnTo>
                <a:lnTo>
                  <a:pt x="0" y="1693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 t="-166790" r="-288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436035" y="5416154"/>
            <a:ext cx="3139115" cy="57073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896"/>
              </a:lnSpc>
              <a:spcBef>
                <a:spcPct val="0"/>
              </a:spcBef>
              <a:defRPr/>
            </a:pPr>
            <a:r>
              <a:rPr lang="en-US" altLang="ko-KR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AI</a:t>
            </a:r>
            <a:r>
              <a:rPr lang="ko-KR" altLang="en-US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를 통한 영상 제작</a:t>
            </a:r>
            <a:endParaRPr lang="en-US" sz="2800" b="1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420089" y="5402609"/>
            <a:ext cx="3139115" cy="58978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896"/>
              </a:lnSpc>
              <a:spcBef>
                <a:spcPct val="0"/>
              </a:spcBef>
              <a:defRPr/>
            </a:pPr>
            <a:r>
              <a:rPr lang="en-US" altLang="ko-KR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AI </a:t>
            </a:r>
            <a:r>
              <a:rPr lang="ko-KR" altLang="en-US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로봇의 발전</a:t>
            </a:r>
            <a:endParaRPr lang="en-US" altLang="ko-KR" sz="2800" b="1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547947" y="5372100"/>
            <a:ext cx="3939453" cy="613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ctr">
              <a:lnSpc>
                <a:spcPts val="4896"/>
              </a:lnSpc>
              <a:spcBef>
                <a:spcPct val="0"/>
              </a:spcBef>
              <a:defRPr/>
            </a:pPr>
            <a:r>
              <a:rPr lang="en-US" altLang="ko-KR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AI</a:t>
            </a:r>
            <a:r>
              <a:rPr lang="ko-KR" altLang="en-US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로 인한 일자리 대체</a:t>
            </a:r>
            <a:endParaRPr lang="en-US" altLang="ko-KR" sz="2800" b="1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618805" y="5372100"/>
            <a:ext cx="3139115" cy="86177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spcBef>
                <a:spcPct val="0"/>
              </a:spcBef>
              <a:defRPr/>
            </a:pPr>
            <a:r>
              <a:rPr lang="en-US" altLang="ko-KR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AI </a:t>
            </a:r>
            <a:r>
              <a:rPr lang="ko-KR" altLang="en-US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챗봇 </a:t>
            </a:r>
            <a:r>
              <a:rPr lang="en-US" altLang="ko-KR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‘</a:t>
            </a:r>
            <a:r>
              <a:rPr lang="ko-KR" altLang="en-US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이루다</a:t>
            </a:r>
            <a:r>
              <a:rPr lang="en-US" altLang="ko-KR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’</a:t>
            </a:r>
          </a:p>
          <a:p>
            <a:pPr marL="0" lvl="0" indent="0" algn="ctr">
              <a:spcBef>
                <a:spcPct val="0"/>
              </a:spcBef>
              <a:defRPr/>
            </a:pPr>
            <a:r>
              <a:rPr lang="en-US" altLang="ko-KR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: </a:t>
            </a:r>
            <a:r>
              <a:rPr lang="ko-KR" altLang="en-US" sz="28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개인정보 유출</a:t>
            </a:r>
            <a:endParaRPr lang="en-US" altLang="ko-KR" sz="2800" b="1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362201" y="4381500"/>
            <a:ext cx="1267066" cy="53035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FFFFFF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22618" y="4398430"/>
            <a:ext cx="534059" cy="5303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FFFFFF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129546" y="4398430"/>
            <a:ext cx="534059" cy="5303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FFFFFF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893017" y="4383552"/>
            <a:ext cx="534059" cy="5303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FFFFFF"/>
                </a:solidFill>
                <a:latin typeface="TDTD강굴림"/>
                <a:ea typeface="TDTD강굴림"/>
                <a:cs typeface="Nanum Square Round Bold"/>
                <a:sym typeface="Nanum Square Round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800600" y="2154246"/>
            <a:ext cx="8002321" cy="12974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  <a:defRPr/>
            </a:pPr>
            <a:r>
              <a:rPr lang="en-US" altLang="ko-KR" sz="7669" b="1">
                <a:latin typeface="TDTD강굴림"/>
                <a:ea typeface="TDTD강굴림"/>
              </a:rPr>
              <a:t>AI</a:t>
            </a:r>
            <a:r>
              <a:rPr lang="ko-KR" altLang="en-US" sz="7669" b="1">
                <a:latin typeface="TDTD강굴림"/>
                <a:ea typeface="TDTD강굴림"/>
              </a:rPr>
              <a:t>의 </a:t>
            </a:r>
            <a:r>
              <a:rPr lang="ko-KR" altLang="en-US" sz="7669" b="1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양면성</a:t>
            </a:r>
            <a:endParaRPr lang="en-US" sz="7669" b="1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  <p:sp>
        <p:nvSpPr>
          <p:cNvPr id="45" name="AutoShape 10"/>
          <p:cNvSpPr>
            <a:spLocks noChangeAspect="1" noChangeArrowheads="1"/>
          </p:cNvSpPr>
          <p:nvPr/>
        </p:nvSpPr>
        <p:spPr>
          <a:xfrm>
            <a:off x="1745998" y="-2254502"/>
            <a:ext cx="7550402" cy="7550402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0" name="그림 49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68866" y="6453536"/>
            <a:ext cx="3718127" cy="2086282"/>
          </a:xfrm>
          <a:prstGeom prst="rect">
            <a:avLst/>
          </a:prstGeom>
        </p:spPr>
      </p:pic>
      <p:pic>
        <p:nvPicPr>
          <p:cNvPr id="52" name="그림 51" descr="텍스트, 스크린샷, 헤드폰, 실내이(가) 표시된 사진  AI가 생성한 콘텐츠는 부정확할 수 있습니다.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097916" y="6471082"/>
            <a:ext cx="3718126" cy="2086282"/>
          </a:xfrm>
          <a:prstGeom prst="rect">
            <a:avLst/>
          </a:prstGeom>
        </p:spPr>
      </p:pic>
      <p:pic>
        <p:nvPicPr>
          <p:cNvPr id="54" name="그림 53" descr="텍스트, 포스터, 바이올린군, 찰현악기이(가) 표시된 사진  AI가 생성한 콘텐츠는 부정확할 수 있습니다.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143000" y="6486217"/>
            <a:ext cx="3718129" cy="2086283"/>
          </a:xfrm>
          <a:prstGeom prst="rect">
            <a:avLst/>
          </a:prstGeom>
        </p:spPr>
      </p:pic>
      <p:cxnSp>
        <p:nvCxnSpPr>
          <p:cNvPr id="37" name="Google Shape;112;p3"/>
          <p:cNvCxnSpPr/>
          <p:nvPr/>
        </p:nvCxnSpPr>
        <p:spPr>
          <a:xfrm>
            <a:off x="9154587" y="4610100"/>
            <a:ext cx="0" cy="4835343"/>
          </a:xfrm>
          <a:prstGeom prst="straightConnector1">
            <a:avLst/>
          </a:prstGeom>
          <a:ln>
            <a:headEnd w="med" len="med"/>
            <a:tailEnd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5"/>
          <p:cNvGrpSpPr/>
          <p:nvPr/>
        </p:nvGrpSpPr>
        <p:grpSpPr>
          <a:xfrm>
            <a:off x="921054" y="713344"/>
            <a:ext cx="16541142" cy="8784712"/>
            <a:chOff x="0" y="-47625"/>
            <a:chExt cx="4356515" cy="2313669"/>
          </a:xfrm>
        </p:grpSpPr>
        <p:sp>
          <p:nvSpPr>
            <p:cNvPr id="151" name="Google Shape;151;p5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5"/>
          <p:cNvGrpSpPr/>
          <p:nvPr/>
        </p:nvGrpSpPr>
        <p:grpSpPr>
          <a:xfrm>
            <a:off x="825804" y="608119"/>
            <a:ext cx="16541142" cy="8784712"/>
            <a:chOff x="0" y="-47625"/>
            <a:chExt cx="4356515" cy="2313669"/>
          </a:xfrm>
        </p:grpSpPr>
        <p:sp>
          <p:nvSpPr>
            <p:cNvPr id="154" name="Google Shape;154;p5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6" name="Google Shape;156;p5"/>
          <p:cNvCxnSpPr/>
          <p:nvPr/>
        </p:nvCxnSpPr>
        <p:spPr>
          <a:xfrm>
            <a:off x="825804" y="1657442"/>
            <a:ext cx="16541142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157" name="Google Shape;157;p5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7273594" y="6057245"/>
            <a:ext cx="3740700" cy="215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767286" y="2507132"/>
            <a:ext cx="7152300" cy="16362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7669" b="1">
                <a:latin typeface="TDTD강굴림"/>
                <a:ea typeface="TDTD강굴림"/>
              </a:rPr>
              <a:t>AI</a:t>
            </a:r>
            <a:r>
              <a:rPr lang="ko-KR" altLang="en-US" sz="7669" b="1">
                <a:latin typeface="TDTD강굴림"/>
                <a:ea typeface="TDTD강굴림"/>
              </a:rPr>
              <a:t>의 안전성</a:t>
            </a:r>
            <a:endParaRPr lang="ko-KR" altLang="en-US" sz="7669" b="1" i="0" u="none" strike="noStrike" cap="none">
              <a:solidFill>
                <a:srgbClr val="000000"/>
              </a:solidFill>
              <a:latin typeface="TDTD강굴림"/>
              <a:ea typeface="TDTD강굴림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2144800" y="3984563"/>
            <a:ext cx="5128800" cy="64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/>
          </a:p>
        </p:txBody>
      </p:sp>
      <p:sp>
        <p:nvSpPr>
          <p:cNvPr id="162" name="Google Shape;162;p5"/>
          <p:cNvSpPr txBox="1"/>
          <p:nvPr/>
        </p:nvSpPr>
        <p:spPr>
          <a:xfrm>
            <a:off x="9236425" y="2235850"/>
            <a:ext cx="6608700" cy="611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3500" b="1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5000" b="1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AI</a:t>
            </a:r>
            <a:r>
              <a:rPr lang="ko-KR" altLang="en-US" sz="5000" b="1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가 인간에게 피해를 주지 않아야 해</a:t>
            </a:r>
            <a:r>
              <a:rPr lang="en-US" altLang="ko-KR" sz="5000" b="1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!</a:t>
            </a:r>
            <a:endParaRPr lang="en-US" altLang="ko-KR" sz="3200" b="1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400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800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400">
                <a:solidFill>
                  <a:schemeClr val="dk1"/>
                </a:solidFill>
                <a:latin typeface="Nanum Square Round"/>
                <a:ea typeface="Nanum Square Round"/>
              </a:rPr>
              <a:t>- </a:t>
            </a:r>
            <a:r>
              <a:rPr lang="ko-KR" altLang="en-US" sz="3400">
                <a:solidFill>
                  <a:schemeClr val="dk1"/>
                </a:solidFill>
                <a:latin typeface="Nanum Square Round"/>
                <a:ea typeface="Nanum Square Round"/>
              </a:rPr>
              <a:t>병원에서 사용하는 </a:t>
            </a:r>
            <a:r>
              <a:rPr lang="en-US" altLang="ko-KR" sz="3400">
                <a:solidFill>
                  <a:schemeClr val="dk1"/>
                </a:solidFill>
                <a:latin typeface="Nanum Square Round"/>
                <a:ea typeface="Nanum Square Round"/>
              </a:rPr>
              <a:t>AI</a:t>
            </a:r>
            <a:endParaRPr lang="en-US" altLang="ko-KR" sz="3000">
              <a:solidFill>
                <a:schemeClr val="dk1"/>
              </a:solidFill>
              <a:latin typeface="Nanum Square Round"/>
              <a:ea typeface="Nanum Square Rou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3000">
              <a:solidFill>
                <a:schemeClr val="dk1"/>
              </a:solidFill>
              <a:latin typeface="Nanum Square Round"/>
              <a:ea typeface="Nanum Square Rou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400">
                <a:solidFill>
                  <a:schemeClr val="dk1"/>
                </a:solidFill>
                <a:latin typeface="Nanum Square Round"/>
                <a:ea typeface="Nanum Square Round"/>
              </a:rPr>
              <a:t>- </a:t>
            </a:r>
            <a:r>
              <a:rPr lang="ko-KR" altLang="en-US" sz="3400">
                <a:solidFill>
                  <a:schemeClr val="dk1"/>
                </a:solidFill>
                <a:latin typeface="Nanum Square Round"/>
                <a:ea typeface="Nanum Square Round"/>
              </a:rPr>
              <a:t>뉴스나 정보를 추천하는 </a:t>
            </a:r>
            <a:r>
              <a:rPr lang="en-US" altLang="ko-KR" sz="3400">
                <a:solidFill>
                  <a:schemeClr val="dk1"/>
                </a:solidFill>
                <a:latin typeface="Nanum Square Round"/>
                <a:ea typeface="Nanum Square Round"/>
              </a:rPr>
              <a:t>AI</a:t>
            </a:r>
            <a:endParaRPr lang="en-US" altLang="ko-KR" sz="3700" b="1">
              <a:solidFill>
                <a:schemeClr val="dk1"/>
              </a:solidFill>
              <a:latin typeface="Nanum Square Round"/>
              <a:ea typeface="Nanum Square Rou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700">
              <a:solidFill>
                <a:schemeClr val="dk1"/>
              </a:solidFill>
              <a:latin typeface="Nanum Square Round"/>
              <a:ea typeface="Nanum Square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3700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</p:txBody>
      </p:sp>
      <p:pic>
        <p:nvPicPr>
          <p:cNvPr id="163" name="Google Shape;163;p5" title="icons8-자동차-100.png">
            <a:hlinkClick r:id="rId4"/>
          </p:cNvPr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533738" y="4651950"/>
            <a:ext cx="3436525" cy="343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5"/>
          <p:cNvCxnSpPr/>
          <p:nvPr/>
        </p:nvCxnSpPr>
        <p:spPr>
          <a:xfrm rot="10800000">
            <a:off x="7890694" y="1657631"/>
            <a:ext cx="0" cy="773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g35adc001524_4_0"/>
          <p:cNvGrpSpPr/>
          <p:nvPr/>
        </p:nvGrpSpPr>
        <p:grpSpPr>
          <a:xfrm>
            <a:off x="921054" y="713343"/>
            <a:ext cx="16541575" cy="8784770"/>
            <a:chOff x="0" y="-47625"/>
            <a:chExt cx="4356600" cy="2313669"/>
          </a:xfrm>
        </p:grpSpPr>
        <p:sp>
          <p:nvSpPr>
            <p:cNvPr id="170" name="Google Shape;170;g35adc001524_4_0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g35adc001524_4_0"/>
            <p:cNvSpPr txBox="1"/>
            <p:nvPr/>
          </p:nvSpPr>
          <p:spPr>
            <a:xfrm>
              <a:off x="0" y="-47625"/>
              <a:ext cx="4356600" cy="231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g35adc001524_4_0"/>
          <p:cNvGrpSpPr/>
          <p:nvPr/>
        </p:nvGrpSpPr>
        <p:grpSpPr>
          <a:xfrm>
            <a:off x="825804" y="608118"/>
            <a:ext cx="16541575" cy="8784770"/>
            <a:chOff x="0" y="-47625"/>
            <a:chExt cx="4356600" cy="2313669"/>
          </a:xfrm>
        </p:grpSpPr>
        <p:sp>
          <p:nvSpPr>
            <p:cNvPr id="173" name="Google Shape;173;g35adc001524_4_0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g35adc001524_4_0"/>
            <p:cNvSpPr txBox="1"/>
            <p:nvPr/>
          </p:nvSpPr>
          <p:spPr>
            <a:xfrm>
              <a:off x="0" y="-47625"/>
              <a:ext cx="4356600" cy="231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5" name="Google Shape;175;g35adc001524_4_0"/>
          <p:cNvCxnSpPr/>
          <p:nvPr/>
        </p:nvCxnSpPr>
        <p:spPr>
          <a:xfrm>
            <a:off x="825804" y="1657442"/>
            <a:ext cx="16541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176" name="Google Shape;176;g35adc001524_4_0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5adc001524_4_0"/>
          <p:cNvSpPr txBox="1"/>
          <p:nvPr/>
        </p:nvSpPr>
        <p:spPr>
          <a:xfrm>
            <a:off x="7273594" y="6057245"/>
            <a:ext cx="3740700" cy="215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5adc001524_4_0"/>
          <p:cNvSpPr txBox="1"/>
          <p:nvPr/>
        </p:nvSpPr>
        <p:spPr>
          <a:xfrm>
            <a:off x="995886" y="2348253"/>
            <a:ext cx="7152300" cy="16331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7669" b="1">
                <a:latin typeface="TDTD강굴림"/>
                <a:ea typeface="TDTD강굴림"/>
              </a:rPr>
              <a:t>AI의 책임성</a:t>
            </a:r>
            <a:endParaRPr sz="7669" b="1" i="0" u="none" strike="noStrike" cap="none">
              <a:solidFill>
                <a:srgbClr val="000000"/>
              </a:solidFill>
              <a:latin typeface="TDTD강굴림"/>
              <a:ea typeface="TDTD강굴림"/>
            </a:endParaRPr>
          </a:p>
        </p:txBody>
      </p:sp>
      <p:cxnSp>
        <p:nvCxnSpPr>
          <p:cNvPr id="179" name="Google Shape;179;g35adc001524_4_0"/>
          <p:cNvCxnSpPr/>
          <p:nvPr/>
        </p:nvCxnSpPr>
        <p:spPr>
          <a:xfrm rot="10800000">
            <a:off x="8347894" y="1657631"/>
            <a:ext cx="0" cy="773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4" name="Google Shape;162;p5"/>
          <p:cNvSpPr txBox="1"/>
          <p:nvPr/>
        </p:nvSpPr>
        <p:spPr>
          <a:xfrm>
            <a:off x="9236425" y="2235850"/>
            <a:ext cx="6608700" cy="611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3200" b="1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5000" b="1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AI</a:t>
            </a:r>
            <a:r>
              <a:rPr lang="ko-KR" altLang="en-US" sz="5000" b="1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가 한 일에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000" b="1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책임져야 해</a:t>
            </a:r>
            <a:r>
              <a:rPr lang="en-US" altLang="ko-KR" sz="5000" b="1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!</a:t>
            </a:r>
            <a:endParaRPr lang="en-US" altLang="ko-KR" sz="3200" b="1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400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3700" b="0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700">
                <a:solidFill>
                  <a:schemeClr val="dk1"/>
                </a:solidFill>
                <a:latin typeface="Nanum Square Round"/>
                <a:ea typeface="Nanum Square Round"/>
              </a:rPr>
              <a:t>- </a:t>
            </a:r>
            <a:r>
              <a:rPr lang="ko-KR" altLang="en-US" sz="3700">
                <a:solidFill>
                  <a:schemeClr val="dk1"/>
                </a:solidFill>
                <a:latin typeface="Nanum Square Round"/>
                <a:ea typeface="Nanum Square Round"/>
              </a:rPr>
              <a:t>이미지 생성 </a:t>
            </a:r>
            <a:r>
              <a:rPr lang="en-US" altLang="ko-KR" sz="3700">
                <a:solidFill>
                  <a:schemeClr val="dk1"/>
                </a:solidFill>
                <a:latin typeface="Nanum Square Round"/>
                <a:ea typeface="Nanum Square Round"/>
              </a:rPr>
              <a:t>AI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700">
              <a:solidFill>
                <a:schemeClr val="dk1"/>
              </a:solidFill>
              <a:latin typeface="Nanum Square Round"/>
              <a:ea typeface="Nanum Square Rou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700">
                <a:solidFill>
                  <a:schemeClr val="dk1"/>
                </a:solidFill>
                <a:latin typeface="Nanum Square Round"/>
                <a:ea typeface="Nanum Square Round"/>
              </a:rPr>
              <a:t>-</a:t>
            </a:r>
            <a:r>
              <a:rPr lang="ko-KR" altLang="en-US" sz="3700">
                <a:solidFill>
                  <a:schemeClr val="dk1"/>
                </a:solidFill>
                <a:latin typeface="Nanum Square Round"/>
                <a:ea typeface="Nanum Square Round"/>
              </a:rPr>
              <a:t> 누가 책임질거야</a:t>
            </a:r>
            <a:r>
              <a:rPr lang="en-US" altLang="ko-KR" sz="3700">
                <a:solidFill>
                  <a:schemeClr val="dk1"/>
                </a:solidFill>
                <a:latin typeface="Nanum Square Round"/>
                <a:ea typeface="Nanum Square Round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3700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</p:txBody>
      </p:sp>
      <p:pic>
        <p:nvPicPr>
          <p:cNvPr id="3" name="Google Shape;196;g35adc001524_4_13">
            <a:hlinkClick r:id="rId4"/>
          </p:cNvPr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143000" y="4114800"/>
            <a:ext cx="6858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g35adc001524_4_13"/>
          <p:cNvGrpSpPr/>
          <p:nvPr/>
        </p:nvGrpSpPr>
        <p:grpSpPr>
          <a:xfrm>
            <a:off x="921054" y="713343"/>
            <a:ext cx="16541575" cy="8784770"/>
            <a:chOff x="0" y="-47625"/>
            <a:chExt cx="4356600" cy="2313669"/>
          </a:xfrm>
        </p:grpSpPr>
        <p:sp>
          <p:nvSpPr>
            <p:cNvPr id="186" name="Google Shape;186;g35adc001524_4_1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g35adc001524_4_13"/>
            <p:cNvSpPr txBox="1"/>
            <p:nvPr/>
          </p:nvSpPr>
          <p:spPr>
            <a:xfrm>
              <a:off x="0" y="-47625"/>
              <a:ext cx="4356600" cy="231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g35adc001524_4_13"/>
          <p:cNvGrpSpPr/>
          <p:nvPr/>
        </p:nvGrpSpPr>
        <p:grpSpPr>
          <a:xfrm>
            <a:off x="825804" y="608118"/>
            <a:ext cx="16541575" cy="8784770"/>
            <a:chOff x="0" y="-47625"/>
            <a:chExt cx="4356600" cy="2313669"/>
          </a:xfrm>
        </p:grpSpPr>
        <p:sp>
          <p:nvSpPr>
            <p:cNvPr id="189" name="Google Shape;189;g35adc001524_4_1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35adc001524_4_13"/>
            <p:cNvSpPr txBox="1"/>
            <p:nvPr/>
          </p:nvSpPr>
          <p:spPr>
            <a:xfrm>
              <a:off x="0" y="-47625"/>
              <a:ext cx="4356600" cy="231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1" name="Google Shape;191;g35adc001524_4_13"/>
          <p:cNvCxnSpPr/>
          <p:nvPr/>
        </p:nvCxnSpPr>
        <p:spPr>
          <a:xfrm>
            <a:off x="825804" y="1657442"/>
            <a:ext cx="16541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192" name="Google Shape;192;g35adc001524_4_13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35adc001524_4_13"/>
          <p:cNvSpPr txBox="1"/>
          <p:nvPr/>
        </p:nvSpPr>
        <p:spPr>
          <a:xfrm>
            <a:off x="7273594" y="6057245"/>
            <a:ext cx="3740700" cy="215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5adc001524_4_13"/>
          <p:cNvSpPr txBox="1"/>
          <p:nvPr/>
        </p:nvSpPr>
        <p:spPr>
          <a:xfrm>
            <a:off x="919686" y="2400300"/>
            <a:ext cx="7152300" cy="16382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7669" b="1">
                <a:latin typeface="TDTD강굴림"/>
                <a:ea typeface="TDTD강굴림"/>
              </a:rPr>
              <a:t>AI의 투명성</a:t>
            </a:r>
            <a:endParaRPr sz="7669" b="1" i="0" u="none" strike="noStrike" cap="none">
              <a:solidFill>
                <a:srgbClr val="000000"/>
              </a:solidFill>
              <a:latin typeface="TDTD강굴림"/>
              <a:ea typeface="TDTD강굴림"/>
            </a:endParaRPr>
          </a:p>
        </p:txBody>
      </p:sp>
      <p:cxnSp>
        <p:nvCxnSpPr>
          <p:cNvPr id="195" name="Google Shape;195;g35adc001524_4_13"/>
          <p:cNvCxnSpPr/>
          <p:nvPr/>
        </p:nvCxnSpPr>
        <p:spPr>
          <a:xfrm rot="10800000">
            <a:off x="8347894" y="1657631"/>
            <a:ext cx="0" cy="773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4" name="Google Shape;162;p5"/>
          <p:cNvSpPr txBox="1"/>
          <p:nvPr/>
        </p:nvSpPr>
        <p:spPr>
          <a:xfrm>
            <a:off x="9236425" y="2235850"/>
            <a:ext cx="6608700" cy="611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3200" b="1" dirty="0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5000" b="1" dirty="0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AI</a:t>
            </a:r>
            <a:r>
              <a:rPr lang="ko-KR" altLang="en-US" sz="5000" b="1" dirty="0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가 어떻게 배웠는지 나도 </a:t>
            </a:r>
            <a:r>
              <a:rPr lang="ko-KR" altLang="en-US" sz="5000" b="1" dirty="0" err="1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알고싶어</a:t>
            </a:r>
            <a:r>
              <a:rPr lang="en-US" altLang="ko-KR" sz="5000" b="1" dirty="0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400" dirty="0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dirty="0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3700" dirty="0" err="1">
                <a:solidFill>
                  <a:schemeClr val="dk1"/>
                </a:solidFill>
                <a:latin typeface="Nanum Square Round"/>
                <a:ea typeface="Nanum Square Round"/>
              </a:rPr>
              <a:t>챗봇은</a:t>
            </a:r>
            <a:r>
              <a:rPr lang="ko-KR" altLang="en-US" sz="3700" dirty="0">
                <a:solidFill>
                  <a:schemeClr val="dk1"/>
                </a:solidFill>
                <a:latin typeface="Nanum Square Round"/>
                <a:ea typeface="Nanum Square Round"/>
              </a:rPr>
              <a:t> 어디서 정보를 가져오지</a:t>
            </a:r>
            <a:r>
              <a:rPr lang="en-US" altLang="ko-KR" sz="3700" dirty="0">
                <a:solidFill>
                  <a:schemeClr val="dk1"/>
                </a:solidFill>
                <a:latin typeface="Nanum Square Round"/>
                <a:ea typeface="Nanum Square Round"/>
              </a:rPr>
              <a:t>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3700" dirty="0">
              <a:solidFill>
                <a:schemeClr val="dk1"/>
              </a:solidFill>
              <a:latin typeface="Nanum Square Round Bold"/>
              <a:ea typeface="Nanum Square Round Bold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700" dirty="0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-</a:t>
            </a:r>
            <a:r>
              <a:rPr lang="ko-KR" altLang="en-US" sz="3700" dirty="0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 </a:t>
            </a:r>
            <a:r>
              <a:rPr lang="en-US" altLang="ko-KR" sz="3700" dirty="0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AI</a:t>
            </a:r>
            <a:r>
              <a:rPr lang="ko-KR" altLang="en-US" sz="3700" dirty="0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는 어떻게 만들어졌지</a:t>
            </a:r>
            <a:r>
              <a:rPr lang="en-US" altLang="ko-KR" sz="3700" dirty="0">
                <a:solidFill>
                  <a:schemeClr val="dk1"/>
                </a:solidFill>
                <a:latin typeface="Nanum Square Round Bold"/>
                <a:ea typeface="Nanum Square Round Bold"/>
                <a:cs typeface="Calibri"/>
                <a:sym typeface="Calibri"/>
              </a:rPr>
              <a:t>?</a:t>
            </a:r>
          </a:p>
        </p:txBody>
      </p:sp>
      <p:pic>
        <p:nvPicPr>
          <p:cNvPr id="3" name="Google Shape;180;g35adc001524_4_0">
            <a:hlinkClick r:id="rId4"/>
          </p:cNvPr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143000" y="4495800"/>
            <a:ext cx="6858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6"/>
          <p:cNvGrpSpPr/>
          <p:nvPr/>
        </p:nvGrpSpPr>
        <p:grpSpPr>
          <a:xfrm>
            <a:off x="921054" y="713344"/>
            <a:ext cx="16541142" cy="8784712"/>
            <a:chOff x="0" y="-47625"/>
            <a:chExt cx="4356515" cy="2313669"/>
          </a:xfrm>
        </p:grpSpPr>
        <p:sp>
          <p:nvSpPr>
            <p:cNvPr id="202" name="Google Shape;202;p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787594" y="608060"/>
            <a:ext cx="16541252" cy="8784770"/>
            <a:chOff x="0" y="-47625"/>
            <a:chExt cx="4356515" cy="2313669"/>
          </a:xfrm>
        </p:grpSpPr>
        <p:sp>
          <p:nvSpPr>
            <p:cNvPr id="205" name="Google Shape;205;p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 extrusionOk="0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7" name="Google Shape;207;p6"/>
          <p:cNvCxnSpPr/>
          <p:nvPr/>
        </p:nvCxnSpPr>
        <p:spPr>
          <a:xfrm>
            <a:off x="825804" y="1657442"/>
            <a:ext cx="16541142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208" name="Google Shape;208;p6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 extrusionOk="0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>
            <a:hlinkClick r:id="rId4"/>
          </p:cNvPr>
          <p:cNvSpPr/>
          <p:nvPr/>
        </p:nvSpPr>
        <p:spPr>
          <a:xfrm>
            <a:off x="1477882" y="4267562"/>
            <a:ext cx="7301406" cy="4361996"/>
          </a:xfrm>
          <a:custGeom>
            <a:avLst/>
            <a:gdLst/>
            <a:ahLst/>
            <a:cxnLst/>
            <a:rect l="l" t="t" r="r" b="b"/>
            <a:pathLst>
              <a:path w="1873950" h="399048" extrusionOk="0">
                <a:moveTo>
                  <a:pt x="25026" y="0"/>
                </a:moveTo>
                <a:lnTo>
                  <a:pt x="1848924" y="0"/>
                </a:lnTo>
                <a:cubicBezTo>
                  <a:pt x="1855561" y="0"/>
                  <a:pt x="1861926" y="2637"/>
                  <a:pt x="1866620" y="7330"/>
                </a:cubicBezTo>
                <a:cubicBezTo>
                  <a:pt x="1871313" y="12023"/>
                  <a:pt x="1873950" y="18389"/>
                  <a:pt x="1873950" y="25026"/>
                </a:cubicBezTo>
                <a:lnTo>
                  <a:pt x="1873950" y="374022"/>
                </a:lnTo>
                <a:cubicBezTo>
                  <a:pt x="1873950" y="380660"/>
                  <a:pt x="1871313" y="387025"/>
                  <a:pt x="1866620" y="391718"/>
                </a:cubicBezTo>
                <a:cubicBezTo>
                  <a:pt x="1861926" y="396412"/>
                  <a:pt x="1855561" y="399048"/>
                  <a:pt x="1848924" y="399048"/>
                </a:cubicBezTo>
                <a:lnTo>
                  <a:pt x="25026" y="399048"/>
                </a:lnTo>
                <a:cubicBezTo>
                  <a:pt x="18389" y="399048"/>
                  <a:pt x="12023" y="396412"/>
                  <a:pt x="7330" y="391718"/>
                </a:cubicBezTo>
                <a:cubicBezTo>
                  <a:pt x="2637" y="387025"/>
                  <a:pt x="0" y="380660"/>
                  <a:pt x="0" y="374022"/>
                </a:cubicBezTo>
                <a:lnTo>
                  <a:pt x="0" y="25026"/>
                </a:lnTo>
                <a:cubicBezTo>
                  <a:pt x="0" y="18389"/>
                  <a:pt x="2637" y="12023"/>
                  <a:pt x="7330" y="7330"/>
                </a:cubicBezTo>
                <a:cubicBezTo>
                  <a:pt x="12023" y="2637"/>
                  <a:pt x="18389" y="0"/>
                  <a:pt x="25026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 w="38100" cap="rnd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 txBox="1"/>
          <p:nvPr/>
        </p:nvSpPr>
        <p:spPr>
          <a:xfrm>
            <a:off x="9299487" y="3517638"/>
            <a:ext cx="5709300" cy="39213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/>
              <a:t>물고기 분류 게임을 통해 </a:t>
            </a:r>
            <a:br>
              <a:rPr lang="en-US" sz="4000" b="1"/>
            </a:br>
            <a:r>
              <a:rPr lang="en-US" sz="4000" b="1"/>
              <a:t>AI의 편향성에 </a:t>
            </a:r>
          </a:p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/>
              <a:t>대해 알아보자!</a:t>
            </a:r>
          </a:p>
          <a:p>
            <a:pPr marL="0" marR="0" lvl="0" indent="0" algn="l" rtl="0">
              <a:lnSpc>
                <a:spcPct val="223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9130325" y="1914597"/>
            <a:ext cx="7323900" cy="43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799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8150501" y="6752971"/>
            <a:ext cx="534059" cy="5303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3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7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1752600" y="2171700"/>
            <a:ext cx="6527700" cy="15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7650" b="1">
                <a:solidFill>
                  <a:schemeClr val="dk1"/>
                </a:solidFill>
                <a:latin typeface="TDTD강굴림"/>
                <a:ea typeface="TDTD강굴림"/>
              </a:rPr>
              <a:t>AI의 편향성</a:t>
            </a:r>
            <a:endParaRPr sz="7650" b="1">
              <a:solidFill>
                <a:schemeClr val="dk1"/>
              </a:solidFill>
              <a:latin typeface="TDTD강굴림"/>
              <a:ea typeface="TDTD강굴림"/>
              <a:cs typeface="Calibri"/>
              <a:sym typeface="Calibri"/>
            </a:endParaRPr>
          </a:p>
        </p:txBody>
      </p:sp>
      <p:pic>
        <p:nvPicPr>
          <p:cNvPr id="214" name="Google Shape;214;p6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3935924" y="6354025"/>
            <a:ext cx="2980475" cy="29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 flipH="1">
            <a:off x="8991600" y="1714500"/>
            <a:ext cx="6248400" cy="62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0202BD-8DB8-9A47-08A1-1D0FCBB53B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8514" y="7049473"/>
            <a:ext cx="2212885" cy="2212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569</Words>
  <Application>Microsoft Office PowerPoint</Application>
  <PresentationFormat>사용자 지정</PresentationFormat>
  <Paragraphs>169</Paragraphs>
  <Slides>22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Nanum Square Round</vt:lpstr>
      <vt:lpstr>Nanum Square Round Bold</vt:lpstr>
      <vt:lpstr>TDTD강굴림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Youngbeom Cho</dc:creator>
  <cp:lastModifiedBy>조영범</cp:lastModifiedBy>
  <cp:revision>80</cp:revision>
  <dcterms:created xsi:type="dcterms:W3CDTF">2006-08-16T00:00:00Z</dcterms:created>
  <dcterms:modified xsi:type="dcterms:W3CDTF">2025-06-25T23:50:59Z</dcterms:modified>
  <cp:version/>
</cp:coreProperties>
</file>